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0" r:id="rId2"/>
    <p:sldId id="339" r:id="rId3"/>
    <p:sldId id="338" r:id="rId4"/>
    <p:sldId id="303" r:id="rId5"/>
    <p:sldId id="340" r:id="rId6"/>
    <p:sldId id="341" r:id="rId7"/>
    <p:sldId id="353" r:id="rId8"/>
    <p:sldId id="349" r:id="rId9"/>
    <p:sldId id="342" r:id="rId10"/>
    <p:sldId id="343" r:id="rId11"/>
    <p:sldId id="350" r:id="rId12"/>
    <p:sldId id="344" r:id="rId13"/>
    <p:sldId id="345" r:id="rId14"/>
    <p:sldId id="351" r:id="rId15"/>
    <p:sldId id="346" r:id="rId16"/>
    <p:sldId id="347" r:id="rId17"/>
    <p:sldId id="352" r:id="rId18"/>
    <p:sldId id="355" r:id="rId19"/>
    <p:sldId id="334" r:id="rId20"/>
    <p:sldId id="336" r:id="rId21"/>
    <p:sldId id="348" r:id="rId22"/>
    <p:sldId id="356" r:id="rId23"/>
    <p:sldId id="358" r:id="rId24"/>
    <p:sldId id="359" r:id="rId25"/>
    <p:sldId id="357" r:id="rId26"/>
  </p:sldIdLst>
  <p:sldSz cx="9144000" cy="6858000" type="letter"/>
  <p:notesSz cx="6858000" cy="9144000"/>
  <p:defaultTextStyle>
    <a:defPPr>
      <a:defRPr lang="en-US"/>
    </a:defPPr>
    <a:lvl1pPr algn="l" defTabSz="914062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1pPr>
    <a:lvl2pPr marL="456435" indent="-113215" algn="l" defTabSz="914062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2pPr>
    <a:lvl3pPr marL="914062" indent="-227622" algn="l" defTabSz="914062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3pPr>
    <a:lvl4pPr marL="1370497" indent="-340837" algn="l" defTabSz="914062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4pPr>
    <a:lvl5pPr marL="1828123" indent="-455243" algn="l" defTabSz="914062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5pPr>
    <a:lvl6pPr marL="1716100" algn="l" defTabSz="686440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6pPr>
    <a:lvl7pPr marL="2059320" algn="l" defTabSz="686440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7pPr>
    <a:lvl8pPr marL="2402540" algn="l" defTabSz="686440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8pPr>
    <a:lvl9pPr marL="2745760" algn="l" defTabSz="686440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44" autoAdjust="0"/>
    <p:restoredTop sz="88055" autoAdjust="0"/>
  </p:normalViewPr>
  <p:slideViewPr>
    <p:cSldViewPr snapToGrid="0">
      <p:cViewPr>
        <p:scale>
          <a:sx n="100" d="100"/>
          <a:sy n="100" d="100"/>
        </p:scale>
        <p:origin x="-1552" y="-136"/>
      </p:cViewPr>
      <p:guideLst>
        <p:guide orient="horz" pos="1522"/>
        <p:guide pos="223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1" d="100"/>
          <a:sy n="81" d="100"/>
        </p:scale>
        <p:origin x="-387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1CAA951-B3CF-486D-9F8B-9058B146CCDB}" type="datetimeFigureOut">
              <a:rPr lang="en-GB"/>
              <a:pPr>
                <a:defRPr/>
              </a:pPr>
              <a:t>14/01/16</a:t>
            </a:fld>
            <a:endParaRPr lang="en-GB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8ED9F53-75C9-4BDC-A3B2-7F6E5E4E2D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002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1788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1788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B421A6-EA69-4371-9FE7-4665BFC3750B}" type="datetimeFigureOut">
              <a:rPr lang="en-US"/>
              <a:pPr>
                <a:defRPr/>
              </a:pPr>
              <a:t>14/01/16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1788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21788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A8A182F-9CCD-465F-ADEB-EEDE3CE26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94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4062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435" algn="l" defTabSz="914062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062" algn="l" defTabSz="914062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497" algn="l" defTabSz="914062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123" algn="l" defTabSz="914062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17613" fontAlgn="base">
              <a:spcBef>
                <a:spcPct val="0"/>
              </a:spcBef>
              <a:spcAft>
                <a:spcPct val="0"/>
              </a:spcAft>
            </a:pPr>
            <a:fld id="{B1E82557-06BC-4839-BA06-FBCF2E82AB42}" type="slidenum">
              <a:rPr lang="en-US" smtClean="0">
                <a:latin typeface="Arial" charset="0"/>
              </a:rPr>
              <a:pPr defTabSz="1217613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8A182F-9CCD-465F-ADEB-EEDE3CE26F2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098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17613" fontAlgn="base">
              <a:spcBef>
                <a:spcPct val="0"/>
              </a:spcBef>
              <a:spcAft>
                <a:spcPct val="0"/>
              </a:spcAft>
            </a:pPr>
            <a:fld id="{B1E82557-06BC-4839-BA06-FBCF2E82AB42}" type="slidenum">
              <a:rPr lang="en-US" smtClean="0">
                <a:latin typeface="Arial" charset="0"/>
              </a:rPr>
              <a:pPr defTabSz="1217613"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smtClean="0">
              <a:latin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17613" fontAlgn="base">
              <a:spcBef>
                <a:spcPct val="0"/>
              </a:spcBef>
              <a:spcAft>
                <a:spcPct val="0"/>
              </a:spcAft>
            </a:pPr>
            <a:fld id="{B1E82557-06BC-4839-BA06-FBCF2E82AB42}" type="slidenum">
              <a:rPr lang="en-US" smtClean="0">
                <a:latin typeface="Arial" charset="0"/>
              </a:rPr>
              <a:pPr defTabSz="1217613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17613" fontAlgn="base">
              <a:spcBef>
                <a:spcPct val="0"/>
              </a:spcBef>
              <a:spcAft>
                <a:spcPct val="0"/>
              </a:spcAft>
            </a:pPr>
            <a:fld id="{B1E82557-06BC-4839-BA06-FBCF2E82AB42}" type="slidenum">
              <a:rPr lang="en-US" smtClean="0">
                <a:latin typeface="Arial" charset="0"/>
              </a:rPr>
              <a:pPr defTabSz="1217613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8A182F-9CCD-465F-ADEB-EEDE3CE26F2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57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17613" fontAlgn="base">
              <a:spcBef>
                <a:spcPct val="0"/>
              </a:spcBef>
              <a:spcAft>
                <a:spcPct val="0"/>
              </a:spcAft>
            </a:pPr>
            <a:fld id="{B1E82557-06BC-4839-BA06-FBCF2E82AB42}" type="slidenum">
              <a:rPr lang="en-US" smtClean="0">
                <a:latin typeface="Arial" charset="0"/>
              </a:rPr>
              <a:pPr defTabSz="1217613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smtClean="0">
              <a:latin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8A182F-9CCD-465F-ADEB-EEDE3CE26F2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504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17613" fontAlgn="base">
              <a:spcBef>
                <a:spcPct val="0"/>
              </a:spcBef>
              <a:spcAft>
                <a:spcPct val="0"/>
              </a:spcAft>
            </a:pPr>
            <a:fld id="{B1E82557-06BC-4839-BA06-FBCF2E82AB42}" type="slidenum">
              <a:rPr lang="en-US" smtClean="0">
                <a:latin typeface="Arial" charset="0"/>
              </a:rPr>
              <a:pPr defTabSz="1217613"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smtClean="0">
              <a:latin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8A182F-9CCD-465F-ADEB-EEDE3CE26F2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9179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17613" fontAlgn="base">
              <a:spcBef>
                <a:spcPct val="0"/>
              </a:spcBef>
              <a:spcAft>
                <a:spcPct val="0"/>
              </a:spcAft>
            </a:pPr>
            <a:fld id="{B1E82557-06BC-4839-BA06-FBCF2E82AB42}" type="slidenum">
              <a:rPr lang="en-US" smtClean="0">
                <a:latin typeface="Arial" charset="0"/>
              </a:rPr>
              <a:pPr defTabSz="1217613"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smtClean="0">
              <a:latin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6204857"/>
            <a:ext cx="9144000" cy="653143"/>
          </a:xfrm>
          <a:prstGeom prst="rect">
            <a:avLst/>
          </a:prstGeom>
          <a:solidFill>
            <a:schemeClr val="accent6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34322" tIns="34322" rIns="34322" bIns="34322" anchor="ctr"/>
          <a:lstStyle/>
          <a:p>
            <a:pPr defTabSz="68644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/>
            </a:pPr>
            <a:fld id="{E15FE0E1-7202-4893-9190-023E46856304}" type="datetimeFigureOut">
              <a:rPr lang="en-US" smtClean="0"/>
              <a:pPr>
                <a:defRPr/>
              </a:pPr>
              <a:t>14/01/16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/>
            </a:pPr>
            <a:fld id="{933FF306-976C-48E8-915C-7317BFB737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73605-2981-4AD9-B509-DDC2B23CAE91}" type="datetimeFigureOut">
              <a:rPr lang="en-US"/>
              <a:pPr>
                <a:defRPr/>
              </a:pPr>
              <a:t>14/01/16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B90FB-A5DF-492E-ADB5-446CEE640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29676" y="365126"/>
            <a:ext cx="2740025" cy="7794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365126"/>
            <a:ext cx="8067675" cy="7794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31B41-210F-4C65-8B2D-13F610C450E4}" type="datetimeFigureOut">
              <a:rPr lang="en-US"/>
              <a:pPr>
                <a:defRPr/>
              </a:pPr>
              <a:t>14/01/16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CC87D-88B5-487C-96C9-5ECE6A11A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3883" y="6384830"/>
            <a:ext cx="2896236" cy="3647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A508B1E-1025-495E-A3E7-B463A3069B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C333A-5915-4917-BBC8-53D4C8FBAE47}" type="datetimeFigureOut">
              <a:rPr lang="en-US"/>
              <a:pPr>
                <a:defRPr/>
              </a:pPr>
              <a:t>14/01/16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BB078-847D-4915-8754-7A65DEF4B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32014"/>
            <a:ext cx="5403850" cy="602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5850" y="2132014"/>
            <a:ext cx="5403850" cy="602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39B5E-3BD0-4A92-AB42-DA429463FAB9}" type="datetimeFigureOut">
              <a:rPr lang="en-US"/>
              <a:pPr>
                <a:defRPr/>
              </a:pPr>
              <a:t>14/01/16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892C1-E3E6-42A8-9D92-707046FF7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4" indent="0">
              <a:buNone/>
              <a:defRPr sz="1600" b="1"/>
            </a:lvl4pPr>
            <a:lvl5pPr marL="1828539" indent="0">
              <a:buNone/>
              <a:defRPr sz="1600" b="1"/>
            </a:lvl5pPr>
            <a:lvl6pPr marL="2285674" indent="0">
              <a:buNone/>
              <a:defRPr sz="1600" b="1"/>
            </a:lvl6pPr>
            <a:lvl7pPr marL="2742809" indent="0">
              <a:buNone/>
              <a:defRPr sz="1600" b="1"/>
            </a:lvl7pPr>
            <a:lvl8pPr marL="3199944" indent="0">
              <a:buNone/>
              <a:defRPr sz="1600" b="1"/>
            </a:lvl8pPr>
            <a:lvl9pPr marL="365707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4" indent="0">
              <a:buNone/>
              <a:defRPr sz="1600" b="1"/>
            </a:lvl4pPr>
            <a:lvl5pPr marL="1828539" indent="0">
              <a:buNone/>
              <a:defRPr sz="1600" b="1"/>
            </a:lvl5pPr>
            <a:lvl6pPr marL="2285674" indent="0">
              <a:buNone/>
              <a:defRPr sz="1600" b="1"/>
            </a:lvl6pPr>
            <a:lvl7pPr marL="2742809" indent="0">
              <a:buNone/>
              <a:defRPr sz="1600" b="1"/>
            </a:lvl7pPr>
            <a:lvl8pPr marL="3199944" indent="0">
              <a:buNone/>
              <a:defRPr sz="1600" b="1"/>
            </a:lvl8pPr>
            <a:lvl9pPr marL="365707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0B257-1CED-4F06-BAB8-02ABAB7712FF}" type="datetimeFigureOut">
              <a:rPr lang="en-US"/>
              <a:pPr>
                <a:defRPr/>
              </a:pPr>
              <a:t>14/01/16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FAF1B-ADEE-450C-B8EA-5C28F8A9E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CC5E1-DA93-42A5-829D-F6E44D81E065}" type="datetimeFigureOut">
              <a:rPr lang="en-US"/>
              <a:pPr>
                <a:defRPr/>
              </a:pPr>
              <a:t>14/01/16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B5890-0AA0-4717-B03D-2AC8540F1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F3CBC-FE63-411E-BFBB-A4A159F548D2}" type="datetimeFigureOut">
              <a:rPr lang="en-US"/>
              <a:pPr>
                <a:defRPr/>
              </a:pPr>
              <a:t>14/01/16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E1B70-5443-4DC5-ACB8-E3B1DBD9B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35" indent="0">
              <a:buNone/>
              <a:defRPr sz="1200"/>
            </a:lvl2pPr>
            <a:lvl3pPr marL="914269" indent="0">
              <a:buNone/>
              <a:defRPr sz="1000"/>
            </a:lvl3pPr>
            <a:lvl4pPr marL="1371404" indent="0">
              <a:buNone/>
              <a:defRPr sz="900"/>
            </a:lvl4pPr>
            <a:lvl5pPr marL="1828539" indent="0">
              <a:buNone/>
              <a:defRPr sz="900"/>
            </a:lvl5pPr>
            <a:lvl6pPr marL="2285674" indent="0">
              <a:buNone/>
              <a:defRPr sz="900"/>
            </a:lvl6pPr>
            <a:lvl7pPr marL="2742809" indent="0">
              <a:buNone/>
              <a:defRPr sz="900"/>
            </a:lvl7pPr>
            <a:lvl8pPr marL="3199944" indent="0">
              <a:buNone/>
              <a:defRPr sz="900"/>
            </a:lvl8pPr>
            <a:lvl9pPr marL="365707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E21F4-1DE6-4807-BED1-A3B954729276}" type="datetimeFigureOut">
              <a:rPr lang="en-US"/>
              <a:pPr>
                <a:defRPr/>
              </a:pPr>
              <a:t>14/01/16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076FF-69D1-486A-85C1-747D49F71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35" indent="0">
              <a:buNone/>
              <a:defRPr sz="2800"/>
            </a:lvl2pPr>
            <a:lvl3pPr marL="914269" indent="0">
              <a:buNone/>
              <a:defRPr sz="2400"/>
            </a:lvl3pPr>
            <a:lvl4pPr marL="1371404" indent="0">
              <a:buNone/>
              <a:defRPr sz="2000"/>
            </a:lvl4pPr>
            <a:lvl5pPr marL="1828539" indent="0">
              <a:buNone/>
              <a:defRPr sz="2000"/>
            </a:lvl5pPr>
            <a:lvl6pPr marL="2285674" indent="0">
              <a:buNone/>
              <a:defRPr sz="2000"/>
            </a:lvl6pPr>
            <a:lvl7pPr marL="2742809" indent="0">
              <a:buNone/>
              <a:defRPr sz="2000"/>
            </a:lvl7pPr>
            <a:lvl8pPr marL="3199944" indent="0">
              <a:buNone/>
              <a:defRPr sz="2000"/>
            </a:lvl8pPr>
            <a:lvl9pPr marL="3657078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35" indent="0">
              <a:buNone/>
              <a:defRPr sz="1200"/>
            </a:lvl2pPr>
            <a:lvl3pPr marL="914269" indent="0">
              <a:buNone/>
              <a:defRPr sz="1000"/>
            </a:lvl3pPr>
            <a:lvl4pPr marL="1371404" indent="0">
              <a:buNone/>
              <a:defRPr sz="900"/>
            </a:lvl4pPr>
            <a:lvl5pPr marL="1828539" indent="0">
              <a:buNone/>
              <a:defRPr sz="900"/>
            </a:lvl5pPr>
            <a:lvl6pPr marL="2285674" indent="0">
              <a:buNone/>
              <a:defRPr sz="900"/>
            </a:lvl6pPr>
            <a:lvl7pPr marL="2742809" indent="0">
              <a:buNone/>
              <a:defRPr sz="900"/>
            </a:lvl7pPr>
            <a:lvl8pPr marL="3199944" indent="0">
              <a:buNone/>
              <a:defRPr sz="900"/>
            </a:lvl8pPr>
            <a:lvl9pPr marL="365707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120C1-FA80-4F7B-BE63-A0D34F79B880}" type="datetimeFigureOut">
              <a:rPr lang="en-US"/>
              <a:pPr>
                <a:defRPr/>
              </a:pPr>
              <a:t>14/01/16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B5619-D5D7-48A6-926D-E47E02CD5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677" y="274130"/>
            <a:ext cx="822864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677" y="1600677"/>
            <a:ext cx="8228647" cy="452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677" y="6356225"/>
            <a:ext cx="2133441" cy="364711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l" defTabSz="914269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513DAE-2758-44ED-BA14-76FA0F7CEC33}" type="datetimeFigureOut">
              <a:rPr lang="en-US"/>
              <a:pPr>
                <a:defRPr/>
              </a:pPr>
              <a:t>14/01/16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3883" y="6356225"/>
            <a:ext cx="2896236" cy="364711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ctr" defTabSz="914269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2883" y="6356225"/>
            <a:ext cx="2133441" cy="364711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r" defTabSz="914269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3F2704-989B-46AF-B61B-B97F0D632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457677" y="6356225"/>
            <a:ext cx="2133441" cy="364711"/>
          </a:xfrm>
          <a:prstGeom prst="rect">
            <a:avLst/>
          </a:prstGeom>
        </p:spPr>
        <p:txBody>
          <a:bodyPr lIns="68644" tIns="34322" rIns="68644" bIns="34322"/>
          <a:lstStyle/>
          <a:p>
            <a:pPr defTabSz="914269" fontAlgn="auto">
              <a:spcBef>
                <a:spcPts val="0"/>
              </a:spcBef>
              <a:spcAft>
                <a:spcPts val="0"/>
              </a:spcAft>
              <a:defRPr/>
            </a:pPr>
            <a:fld id="{65EDA9E8-1CEC-44B4-B315-C236A52B0F02}" type="datetimeFigureOut">
              <a:rPr lang="en-US">
                <a:latin typeface="+mn-lt"/>
              </a:rPr>
              <a:pPr defTabSz="914269" fontAlgn="auto">
                <a:spcBef>
                  <a:spcPts val="0"/>
                </a:spcBef>
                <a:spcAft>
                  <a:spcPts val="0"/>
                </a:spcAft>
                <a:defRPr/>
              </a:pPr>
              <a:t>14/01/16</a:t>
            </a:fld>
            <a:endParaRPr lang="en-US">
              <a:latin typeface="+mn-lt"/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2883" y="6356225"/>
            <a:ext cx="2133441" cy="364711"/>
          </a:xfrm>
          <a:prstGeom prst="rect">
            <a:avLst/>
          </a:prstGeom>
        </p:spPr>
        <p:txBody>
          <a:bodyPr lIns="68644" tIns="34322" rIns="68644" bIns="34322"/>
          <a:lstStyle/>
          <a:p>
            <a:pPr defTabSz="914269" fontAlgn="auto">
              <a:spcBef>
                <a:spcPts val="0"/>
              </a:spcBef>
              <a:spcAft>
                <a:spcPts val="0"/>
              </a:spcAft>
              <a:defRPr/>
            </a:pPr>
            <a:fld id="{62F6D0C0-705A-4AD2-A8B1-0AAE90405F08}" type="slidenum">
              <a:rPr lang="en-US">
                <a:latin typeface="+mn-lt"/>
              </a:rPr>
              <a:pPr defTabSz="914269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latin typeface="+mn-lt"/>
            </a:endParaRPr>
          </a:p>
        </p:txBody>
      </p:sp>
      <p:sp>
        <p:nvSpPr>
          <p:cNvPr id="9" name="Rectangle 12"/>
          <p:cNvSpPr>
            <a:spLocks noChangeArrowheads="1"/>
          </p:cNvSpPr>
          <p:nvPr userDrawn="1"/>
        </p:nvSpPr>
        <p:spPr bwMode="auto">
          <a:xfrm>
            <a:off x="0" y="6204857"/>
            <a:ext cx="9144000" cy="653143"/>
          </a:xfrm>
          <a:prstGeom prst="rect">
            <a:avLst/>
          </a:prstGeom>
          <a:solidFill>
            <a:schemeClr val="accent6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34322" tIns="34322" rIns="34322" bIns="34322" anchor="ctr"/>
          <a:lstStyle/>
          <a:p>
            <a:pPr defTabSz="68644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6756400" y="6634797"/>
            <a:ext cx="2387600" cy="223203"/>
          </a:xfrm>
          <a:prstGeom prst="rect">
            <a:avLst/>
          </a:prstGeom>
          <a:noFill/>
        </p:spPr>
        <p:txBody>
          <a:bodyPr wrap="square" lIns="68644" tIns="34322" rIns="68644" bIns="34322">
            <a:spAutoFit/>
          </a:bodyPr>
          <a:lstStyle/>
          <a:p>
            <a:pPr algn="r" defTabSz="91426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Theological Education</a:t>
            </a:r>
            <a:endParaRPr lang="en-US" sz="1000" b="1" dirty="0">
              <a:solidFill>
                <a:schemeClr val="bg2">
                  <a:lumMod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6" name="Footer Placeholder 4"/>
          <p:cNvSpPr txBox="1">
            <a:spLocks/>
          </p:cNvSpPr>
          <p:nvPr userDrawn="1"/>
        </p:nvSpPr>
        <p:spPr>
          <a:xfrm>
            <a:off x="3123883" y="6384830"/>
            <a:ext cx="2896236" cy="364711"/>
          </a:xfrm>
          <a:prstGeom prst="rect">
            <a:avLst/>
          </a:prstGeom>
        </p:spPr>
        <p:txBody>
          <a:bodyPr lIns="91427" tIns="45713" rIns="91427" bIns="45713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ctr" defTabSz="914269" fontAlgn="auto">
              <a:spcBef>
                <a:spcPts val="0"/>
              </a:spcBef>
              <a:spcAft>
                <a:spcPts val="0"/>
              </a:spcAft>
              <a:defRPr/>
            </a:pPr>
            <a:fld id="{0C24DB03-612D-43DF-9CE2-4B7F89BCF1E4}" type="slidenum">
              <a:rPr lang="en-US" sz="1200" smtClean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pPr algn="ctr" defTabSz="914269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bg2">
                  <a:lumMod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0" y="6634797"/>
            <a:ext cx="3060700" cy="223203"/>
          </a:xfrm>
          <a:prstGeom prst="rect">
            <a:avLst/>
          </a:prstGeom>
          <a:noFill/>
        </p:spPr>
        <p:txBody>
          <a:bodyPr wrap="square" lIns="68644" tIns="34322" rIns="68644" bIns="34322">
            <a:spAutoFit/>
          </a:bodyPr>
          <a:lstStyle/>
          <a:p>
            <a:pPr algn="l" defTabSz="91426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err="1" smtClean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pwilliams@regent-college.edu</a:t>
            </a:r>
            <a:endParaRPr lang="en-US" sz="1000" b="1" dirty="0">
              <a:solidFill>
                <a:schemeClr val="bg2">
                  <a:lumMod val="25000"/>
                </a:schemeClr>
              </a:solidFill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ctr" defTabSz="914062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062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4062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4062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4062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343220" algn="ctr" defTabSz="914062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686440" algn="ctr" defTabSz="914062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029660" algn="ctr" defTabSz="914062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372880" algn="ctr" defTabSz="914062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029" indent="-342029" algn="l" defTabSz="91406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452" indent="-284825" algn="l" defTabSz="91406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683" indent="-227622" algn="l" defTabSz="91406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310" indent="-227622" algn="l" defTabSz="91406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37" indent="-227622" algn="l" defTabSz="914062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1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6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1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6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8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2"/>
          <p:cNvSpPr>
            <a:spLocks noChangeArrowheads="1"/>
          </p:cNvSpPr>
          <p:nvPr/>
        </p:nvSpPr>
        <p:spPr bwMode="auto">
          <a:xfrm>
            <a:off x="0" y="0"/>
            <a:ext cx="9144000" cy="6184596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noFill/>
            <a:miter lim="800000"/>
            <a:headEnd/>
            <a:tailEnd/>
          </a:ln>
        </p:spPr>
        <p:txBody>
          <a:bodyPr wrap="none" lIns="45713" tIns="45713" rIns="45713" bIns="45713" anchor="ctr"/>
          <a:lstStyle/>
          <a:p>
            <a:endParaRPr lang="en-GB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7243" y="1941551"/>
            <a:ext cx="7772161" cy="1469571"/>
          </a:xfrm>
        </p:spPr>
        <p:txBody>
          <a:bodyPr rtlCol="0">
            <a:normAutofit fontScale="90000"/>
          </a:bodyPr>
          <a:lstStyle/>
          <a:p>
            <a:pPr defTabSz="914269"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GB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</a:br>
            <a:r>
              <a:rPr lang="en-GB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GB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</a:br>
            <a:r>
              <a:rPr lang="en-GB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GB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</a:br>
            <a:r>
              <a:rPr lang="en-GB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GB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</a:br>
            <a:r>
              <a:rPr lang="en-GB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  <a:t>Theological Education:</a:t>
            </a:r>
            <a:br>
              <a:rPr lang="en-GB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</a:br>
            <a:r>
              <a:rPr lang="en-GB" sz="3600" i="1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  <a:t>from scholastic and clerical</a:t>
            </a:r>
            <a:br>
              <a:rPr lang="en-GB" sz="3600" i="1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</a:br>
            <a:r>
              <a:rPr lang="en-GB" sz="3600" i="1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  <a:t>to ecclesial and </a:t>
            </a:r>
            <a:r>
              <a:rPr lang="en-GB" sz="3600" i="1" dirty="0" err="1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  <a:t>missional</a:t>
            </a:r>
            <a:r>
              <a:rPr lang="en-GB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GB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</a:br>
            <a:r>
              <a:rPr lang="en-GB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GB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</a:br>
            <a:r>
              <a:rPr lang="en-GB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GB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</a:br>
            <a:r>
              <a:rPr lang="en-GB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GB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</a:br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  <a:t>Prof Paul S Williams, Regent College</a:t>
            </a:r>
            <a:br>
              <a:rPr lang="en-GB" sz="2000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</a:br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  <a:t>9 January 2016</a:t>
            </a:r>
            <a:r>
              <a:rPr lang="en-GB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GB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</a:br>
            <a:r>
              <a:rPr lang="en-GB" sz="1800" dirty="0" err="1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  <a:t>pwilliams@regent-college.edu</a:t>
            </a:r>
            <a:endParaRPr lang="en-US" sz="3700" dirty="0">
              <a:solidFill>
                <a:schemeClr val="bg2">
                  <a:lumMod val="25000"/>
                </a:schemeClr>
              </a:solidFill>
              <a:ea typeface="ＭＳ Ｐゴシック" pitchFamily="-65" charset="-128"/>
              <a:cs typeface="ＭＳ Ｐゴシック" pitchFamily="-65" charset="-128"/>
            </a:endParaRPr>
          </a:p>
        </p:txBody>
      </p:sp>
      <p:pic>
        <p:nvPicPr>
          <p:cNvPr id="2" name="Picture 1" descr="Oikonomia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00036" cy="726383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consequences?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677" y="1232377"/>
            <a:ext cx="8228647" cy="4525517"/>
          </a:xfrm>
        </p:spPr>
        <p:txBody>
          <a:bodyPr/>
          <a:lstStyle/>
          <a:p>
            <a:r>
              <a:rPr lang="en-US" sz="2800" dirty="0" smtClean="0"/>
              <a:t>Lay Christians find text disconnected from life and world. They adopt various problematic strategies:</a:t>
            </a:r>
          </a:p>
          <a:p>
            <a:pPr lvl="1"/>
            <a:r>
              <a:rPr lang="en-US" sz="2400" dirty="0" err="1" smtClean="0"/>
              <a:t>Spiritualise</a:t>
            </a:r>
            <a:r>
              <a:rPr lang="en-US" sz="2400" dirty="0" smtClean="0"/>
              <a:t> content (e.g. </a:t>
            </a:r>
            <a:r>
              <a:rPr lang="en-US" sz="2400" dirty="0" err="1" smtClean="0"/>
              <a:t>Zaccheus’s</a:t>
            </a:r>
            <a:r>
              <a:rPr lang="en-US" sz="2400" dirty="0" smtClean="0"/>
              <a:t> repentance)</a:t>
            </a:r>
          </a:p>
          <a:p>
            <a:pPr lvl="1"/>
            <a:r>
              <a:rPr lang="en-US" sz="2400" dirty="0" smtClean="0"/>
              <a:t>Hyper-subjectivity (what it means to me…)</a:t>
            </a:r>
          </a:p>
          <a:p>
            <a:pPr lvl="1"/>
            <a:r>
              <a:rPr lang="en-US" sz="2400" dirty="0" smtClean="0"/>
              <a:t>Bible as compendium of right answers (e.g. is the Bible in </a:t>
            </a:r>
            <a:r>
              <a:rPr lang="en-US" sz="2400" dirty="0" err="1" smtClean="0"/>
              <a:t>favour</a:t>
            </a:r>
            <a:r>
              <a:rPr lang="en-US" sz="2400" dirty="0" smtClean="0"/>
              <a:t> of capitalism or communism?)</a:t>
            </a:r>
          </a:p>
          <a:p>
            <a:pPr lvl="1"/>
            <a:r>
              <a:rPr lang="en-US" sz="2400" dirty="0" smtClean="0"/>
              <a:t>Biblical authority understood as only evident in propositional statements (i.e. genre mistakes)</a:t>
            </a:r>
          </a:p>
          <a:p>
            <a:r>
              <a:rPr lang="en-US" sz="2800" dirty="0" smtClean="0"/>
              <a:t>Church leaders find themselves chasing peripheral questions of biblical interpretation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>
              <a:buFont typeface="Wingdings" charset="0"/>
              <a:buChar char="à"/>
            </a:pPr>
            <a:r>
              <a:rPr lang="en-US" sz="2400" i="1" dirty="0" smtClean="0"/>
              <a:t>What we think the Bible is determines our goal in reading it</a:t>
            </a:r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0055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2"/>
          <p:cNvSpPr>
            <a:spLocks noChangeArrowheads="1"/>
          </p:cNvSpPr>
          <p:nvPr/>
        </p:nvSpPr>
        <p:spPr bwMode="auto">
          <a:xfrm>
            <a:off x="0" y="0"/>
            <a:ext cx="9144000" cy="6184596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noFill/>
            <a:miter lim="800000"/>
            <a:headEnd/>
            <a:tailEnd/>
          </a:ln>
        </p:spPr>
        <p:txBody>
          <a:bodyPr wrap="none" lIns="45713" tIns="45713" rIns="45713" bIns="45713" anchor="ctr"/>
          <a:lstStyle/>
          <a:p>
            <a:endParaRPr lang="en-GB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Hermeneutical Framework</a:t>
            </a:r>
            <a:r>
              <a:rPr lang="en-US" sz="3600" dirty="0" smtClean="0">
                <a:solidFill>
                  <a:schemeClr val="tx1"/>
                </a:solidFill>
              </a:rPr>
              <a:t>: </a:t>
            </a:r>
            <a:r>
              <a:rPr lang="en-US" sz="3600" b="1" i="1" dirty="0" smtClean="0">
                <a:solidFill>
                  <a:schemeClr val="tx1"/>
                </a:solidFill>
                <a:latin typeface="+mj-lt"/>
              </a:rPr>
              <a:t>Audience</a:t>
            </a:r>
            <a:endParaRPr lang="en-US" sz="3600" b="1" i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04744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To whom </a:t>
            </a:r>
            <a:r>
              <a:rPr lang="en-US" dirty="0" smtClean="0"/>
              <a:t>is the Bible addressed?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Clericalism</a:t>
            </a:r>
          </a:p>
          <a:p>
            <a:pPr lvl="1"/>
            <a:r>
              <a:rPr lang="en-US" dirty="0" smtClean="0"/>
              <a:t>only for Christians / religious people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ddressed to personal inward life, not public outward life</a:t>
            </a:r>
          </a:p>
          <a:p>
            <a:r>
              <a:rPr lang="en-US" dirty="0" smtClean="0"/>
              <a:t>Scholasticism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domain of specialists </a:t>
            </a:r>
          </a:p>
          <a:p>
            <a:pPr lvl="1"/>
            <a:r>
              <a:rPr lang="en-US" dirty="0" smtClean="0"/>
              <a:t>accessible only via the requisite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055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consequences?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677" y="1600677"/>
            <a:ext cx="8356123" cy="4525517"/>
          </a:xfrm>
        </p:spPr>
        <p:txBody>
          <a:bodyPr/>
          <a:lstStyle/>
          <a:p>
            <a:r>
              <a:rPr lang="en-US" dirty="0" smtClean="0"/>
              <a:t>Lay people</a:t>
            </a:r>
          </a:p>
          <a:p>
            <a:pPr lvl="1"/>
            <a:r>
              <a:rPr lang="en-US" sz="2400" dirty="0"/>
              <a:t>f</a:t>
            </a:r>
            <a:r>
              <a:rPr lang="en-US" sz="2400" dirty="0" smtClean="0"/>
              <a:t>eel disempowered (I’m not an expert)</a:t>
            </a:r>
          </a:p>
          <a:p>
            <a:pPr lvl="1"/>
            <a:r>
              <a:rPr lang="en-US" sz="2400" dirty="0" smtClean="0"/>
              <a:t>struggle to relate the text outside the believing community</a:t>
            </a:r>
          </a:p>
          <a:p>
            <a:pPr lvl="1"/>
            <a:r>
              <a:rPr lang="en-US" sz="2400" dirty="0"/>
              <a:t>c</a:t>
            </a:r>
            <a:r>
              <a:rPr lang="en-US" sz="2400" dirty="0" smtClean="0"/>
              <a:t>an’t see the relevance of the Bible to contemporary discourse (e.g. bible and economics)</a:t>
            </a:r>
          </a:p>
          <a:p>
            <a:pPr lvl="1"/>
            <a:r>
              <a:rPr lang="en-US" sz="2400" dirty="0"/>
              <a:t>a</a:t>
            </a:r>
            <a:r>
              <a:rPr lang="en-US" sz="1800" dirty="0" smtClean="0"/>
              <a:t> </a:t>
            </a:r>
            <a:r>
              <a:rPr lang="en-US" sz="2400" dirty="0" err="1"/>
              <a:t>privatised</a:t>
            </a:r>
            <a:r>
              <a:rPr lang="en-US" sz="2400" dirty="0"/>
              <a:t> Bible lends itself to sacred-secular </a:t>
            </a:r>
            <a:r>
              <a:rPr lang="en-US" sz="2400" dirty="0" smtClean="0"/>
              <a:t>dualisms</a:t>
            </a:r>
          </a:p>
          <a:p>
            <a:r>
              <a:rPr lang="en-US" dirty="0" smtClean="0"/>
              <a:t>Church leaders posture themselves as ‘Bible-answer-man’ but see little deep transformation</a:t>
            </a:r>
            <a:endParaRPr lang="en-US" dirty="0"/>
          </a:p>
          <a:p>
            <a:pPr marL="0" indent="0">
              <a:buNone/>
            </a:pPr>
            <a:endParaRPr lang="en-US" sz="1800" i="1" dirty="0" smtClean="0">
              <a:sym typeface="Wingdings"/>
            </a:endParaRPr>
          </a:p>
          <a:p>
            <a:pPr>
              <a:buFont typeface="Wingdings" charset="0"/>
              <a:buChar char="à"/>
            </a:pPr>
            <a:r>
              <a:rPr lang="en-US" sz="2800" i="1" dirty="0" smtClean="0">
                <a:sym typeface="Wingdings"/>
              </a:rPr>
              <a:t>Loss </a:t>
            </a:r>
            <a:r>
              <a:rPr lang="en-US" sz="2800" i="1" dirty="0">
                <a:sym typeface="Wingdings"/>
              </a:rPr>
              <a:t>of confidence in the Bible’s relevance and </a:t>
            </a:r>
            <a:r>
              <a:rPr lang="en-US" sz="2800" i="1" dirty="0" smtClean="0">
                <a:sym typeface="Wingdings"/>
              </a:rPr>
              <a:t>power</a:t>
            </a:r>
          </a:p>
          <a:p>
            <a:pPr>
              <a:buFont typeface="Wingdings" charset="0"/>
              <a:buChar char="à"/>
            </a:pPr>
            <a:endParaRPr lang="en-US" sz="2000" i="1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180055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2"/>
          <p:cNvSpPr>
            <a:spLocks noChangeArrowheads="1"/>
          </p:cNvSpPr>
          <p:nvPr/>
        </p:nvSpPr>
        <p:spPr bwMode="auto">
          <a:xfrm>
            <a:off x="0" y="0"/>
            <a:ext cx="9144000" cy="6184596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noFill/>
            <a:miter lim="800000"/>
            <a:headEnd/>
            <a:tailEnd/>
          </a:ln>
        </p:spPr>
        <p:txBody>
          <a:bodyPr wrap="none" lIns="45713" tIns="45713" rIns="45713" bIns="45713" anchor="ctr"/>
          <a:lstStyle/>
          <a:p>
            <a:endParaRPr lang="en-GB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Hermeneutical Framework</a:t>
            </a:r>
            <a:r>
              <a:rPr lang="en-US" sz="3600" dirty="0" smtClean="0">
                <a:solidFill>
                  <a:schemeClr val="tx1"/>
                </a:solidFill>
              </a:rPr>
              <a:t>: </a:t>
            </a:r>
            <a:r>
              <a:rPr lang="en-US" sz="3600" b="1" i="1" dirty="0" smtClean="0">
                <a:solidFill>
                  <a:schemeClr val="tx1"/>
                </a:solidFill>
                <a:latin typeface="+mj-lt"/>
              </a:rPr>
              <a:t>Context</a:t>
            </a:r>
            <a:endParaRPr lang="en-US" sz="3600" b="1" i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04744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</a:t>
            </a:r>
            <a:r>
              <a:rPr lang="en-US" i="1" dirty="0" smtClean="0"/>
              <a:t>context</a:t>
            </a:r>
            <a:r>
              <a:rPr lang="en-US" dirty="0" smtClean="0"/>
              <a:t> for reading?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Clericalism</a:t>
            </a:r>
          </a:p>
          <a:p>
            <a:pPr lvl="1"/>
            <a:r>
              <a:rPr lang="en-US" dirty="0" smtClean="0"/>
              <a:t>A book to be read in a ‘quiet’ time at home</a:t>
            </a:r>
          </a:p>
          <a:p>
            <a:pPr lvl="1"/>
            <a:r>
              <a:rPr lang="en-US" dirty="0" smtClean="0"/>
              <a:t>A book to be applied in one’s personal life</a:t>
            </a:r>
          </a:p>
          <a:p>
            <a:pPr lvl="1"/>
            <a:r>
              <a:rPr lang="en-US" dirty="0" smtClean="0"/>
              <a:t>A book that teaches about internal church affairs</a:t>
            </a:r>
          </a:p>
          <a:p>
            <a:r>
              <a:rPr lang="en-US" dirty="0" smtClean="0"/>
              <a:t>Scholasticism</a:t>
            </a:r>
          </a:p>
          <a:p>
            <a:pPr lvl="1"/>
            <a:r>
              <a:rPr lang="en-US" dirty="0" smtClean="0"/>
              <a:t>A book to read in a Bible study group</a:t>
            </a:r>
          </a:p>
          <a:p>
            <a:pPr lvl="1"/>
            <a:r>
              <a:rPr lang="en-US" dirty="0" smtClean="0"/>
              <a:t>A book to be taught in a Sunday sermon</a:t>
            </a:r>
          </a:p>
          <a:p>
            <a:pPr lvl="1"/>
            <a:r>
              <a:rPr lang="en-US" dirty="0" smtClean="0"/>
              <a:t>A  book to be understood in a seminary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055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consequences?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677" y="1435577"/>
            <a:ext cx="8228647" cy="4525517"/>
          </a:xfrm>
        </p:spPr>
        <p:txBody>
          <a:bodyPr/>
          <a:lstStyle/>
          <a:p>
            <a:r>
              <a:rPr lang="en-US" sz="2400" dirty="0" smtClean="0"/>
              <a:t>We think of the Church as a private reading community with an interest in the text, not as a public witnessing community who embody the text</a:t>
            </a:r>
          </a:p>
          <a:p>
            <a:r>
              <a:rPr lang="en-US" sz="2400" dirty="0" smtClean="0"/>
              <a:t>We can adopt a pedagogy which places faith in our ability to interpret the Bible, rather than in the Holy Spirit’s ability to lead us into truth (listening well)</a:t>
            </a:r>
          </a:p>
          <a:p>
            <a:r>
              <a:rPr lang="en-US" sz="2400" dirty="0" smtClean="0"/>
              <a:t>We think the cultural distance between us and the text is insurmountable</a:t>
            </a:r>
          </a:p>
          <a:p>
            <a:r>
              <a:rPr lang="en-US" sz="2400" dirty="0" smtClean="0"/>
              <a:t>We read the Bible but we don’t read culture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A </a:t>
            </a:r>
            <a:r>
              <a:rPr lang="en-US" dirty="0"/>
              <a:t>fragmented Bible is easily absorbed by the competing narratives of our culture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055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2"/>
          <p:cNvSpPr>
            <a:spLocks noChangeArrowheads="1"/>
          </p:cNvSpPr>
          <p:nvPr/>
        </p:nvSpPr>
        <p:spPr bwMode="auto">
          <a:xfrm>
            <a:off x="0" y="0"/>
            <a:ext cx="9144000" cy="6184596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noFill/>
            <a:miter lim="800000"/>
            <a:headEnd/>
            <a:tailEnd/>
          </a:ln>
        </p:spPr>
        <p:txBody>
          <a:bodyPr wrap="none" lIns="45713" tIns="45713" rIns="45713" bIns="45713" anchor="ctr"/>
          <a:lstStyle/>
          <a:p>
            <a:endParaRPr lang="en-GB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A New Paradigm</a:t>
            </a:r>
            <a:endParaRPr lang="en-US" sz="36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04744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Newbigin’s</a:t>
            </a:r>
            <a:r>
              <a:rPr lang="en-US" dirty="0" smtClean="0"/>
              <a:t> missionary encounter with a Hindu scholar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30300" y="5024735"/>
            <a:ext cx="74803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 err="1"/>
              <a:t>Lesslie</a:t>
            </a:r>
            <a:r>
              <a:rPr lang="en-US" sz="1600" dirty="0"/>
              <a:t> </a:t>
            </a:r>
            <a:r>
              <a:rPr lang="en-US" sz="1600" dirty="0" err="1"/>
              <a:t>Newbigin</a:t>
            </a:r>
            <a:r>
              <a:rPr lang="en-US" sz="1600" dirty="0"/>
              <a:t>, </a:t>
            </a:r>
            <a:r>
              <a:rPr lang="en-US" sz="1600" dirty="0" smtClean="0"/>
              <a:t>(1989), </a:t>
            </a:r>
            <a:r>
              <a:rPr lang="en-US" sz="1600" i="1" dirty="0"/>
              <a:t>The Gospel in a Pluralist Society</a:t>
            </a:r>
            <a:r>
              <a:rPr lang="en-US" sz="1600" dirty="0"/>
              <a:t>, Grand Rapids: Eerdmans, 89.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22400" y="1823641"/>
            <a:ext cx="6121400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 can’t understand why you missionaries present the Bible to us in India as a book of religion. It is not a book of religion-and anyway we have plenty of books of religion in India. We don’t need any more! I find in your Bible</a:t>
            </a:r>
            <a:r>
              <a:rPr lang="en-US" b="1" dirty="0"/>
              <a:t> a unique interpretation of universal history, the history of the whole of creation and the history of the human race</a:t>
            </a:r>
            <a:r>
              <a:rPr lang="en-US" dirty="0"/>
              <a:t>. And therefore </a:t>
            </a:r>
            <a:r>
              <a:rPr lang="en-US" b="1" dirty="0"/>
              <a:t>a unique interpretation of the human person as a responsible actor in history</a:t>
            </a:r>
            <a:r>
              <a:rPr lang="en-US" dirty="0"/>
              <a:t>. That is unique. There is nothing else in the whole religious literature of the world to put alongside it.</a:t>
            </a:r>
          </a:p>
        </p:txBody>
      </p:sp>
    </p:spTree>
    <p:extLst>
      <p:ext uri="{BB962C8B-B14F-4D97-AF65-F5344CB8AC3E}">
        <p14:creationId xmlns:p14="http://schemas.microsoft.com/office/powerpoint/2010/main" val="3330920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77" y="693230"/>
            <a:ext cx="8228647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Drama of Scripture</a:t>
            </a:r>
            <a:br>
              <a:rPr lang="en-US" dirty="0" smtClean="0"/>
            </a:br>
            <a:r>
              <a:rPr lang="en-US" sz="2400" dirty="0" err="1" smtClean="0"/>
              <a:t>Goheen</a:t>
            </a:r>
            <a:r>
              <a:rPr lang="en-US" sz="2400" dirty="0" smtClean="0"/>
              <a:t> &amp; Bartholomew,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2019300"/>
            <a:ext cx="5832475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Act 1 – God establishes His Kingdom </a:t>
            </a:r>
          </a:p>
          <a:p>
            <a:pPr>
              <a:defRPr/>
            </a:pPr>
            <a:r>
              <a:rPr lang="en-US" sz="2400" dirty="0" smtClean="0"/>
              <a:t>Act 2 – Rebellion in the Kingdom</a:t>
            </a:r>
          </a:p>
          <a:p>
            <a:pPr>
              <a:defRPr/>
            </a:pPr>
            <a:r>
              <a:rPr lang="en-US" sz="2400" dirty="0" smtClean="0"/>
              <a:t>Act 3 – Redemption initiated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Act 4 – The Coming of the King</a:t>
            </a:r>
          </a:p>
          <a:p>
            <a:pPr>
              <a:defRPr/>
            </a:pPr>
            <a:r>
              <a:rPr lang="en-US" sz="2400" dirty="0" smtClean="0"/>
              <a:t>Act 5 – Spreading the news of the King</a:t>
            </a:r>
          </a:p>
          <a:p>
            <a:pPr>
              <a:defRPr/>
            </a:pPr>
            <a:r>
              <a:rPr lang="en-US" sz="2400" dirty="0" smtClean="0"/>
              <a:t>Act 6 – The Return of the King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8125" y="2019300"/>
            <a:ext cx="2232025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Creation</a:t>
            </a:r>
          </a:p>
          <a:p>
            <a:pPr>
              <a:defRPr/>
            </a:pPr>
            <a:r>
              <a:rPr lang="en-US" sz="2400" dirty="0" smtClean="0"/>
              <a:t>Fall</a:t>
            </a:r>
          </a:p>
          <a:p>
            <a:pPr>
              <a:defRPr/>
            </a:pPr>
            <a:r>
              <a:rPr lang="en-US" sz="2400" dirty="0" smtClean="0"/>
              <a:t>Israel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 smtClean="0"/>
              <a:t>Jesus</a:t>
            </a:r>
          </a:p>
          <a:p>
            <a:pPr>
              <a:defRPr/>
            </a:pPr>
            <a:r>
              <a:rPr lang="en-US" sz="2400" dirty="0" smtClean="0"/>
              <a:t>Church</a:t>
            </a:r>
          </a:p>
          <a:p>
            <a:pPr>
              <a:defRPr/>
            </a:pPr>
            <a:r>
              <a:rPr lang="en-US" sz="2400" dirty="0" smtClean="0"/>
              <a:t>New Creation</a:t>
            </a:r>
            <a:endParaRPr lang="en-US" sz="240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19250" y="3632200"/>
            <a:ext cx="4429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 dirty="0"/>
              <a:t>&lt; Interlude: longings, dreams, hopes &gt;</a:t>
            </a:r>
            <a:endParaRPr lang="en-US" sz="1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6800" y="0"/>
            <a:ext cx="37338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166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Given the Bible’s integrative presentation of faith and work,</a:t>
            </a:r>
          </a:p>
          <a:p>
            <a:r>
              <a:rPr lang="en-US" sz="2800" dirty="0" smtClean="0"/>
              <a:t>But the persistent problem of faith/work dualism in the Church,</a:t>
            </a:r>
          </a:p>
          <a:p>
            <a:r>
              <a:rPr lang="en-US" sz="2800" i="1" dirty="0" smtClean="0"/>
              <a:t>What does this imply about the way we are reading the Bible and teaching the Bible to be read?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421195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example of Jesus</a:t>
            </a:r>
            <a:br>
              <a:rPr lang="en-US" dirty="0" smtClean="0"/>
            </a:br>
            <a:r>
              <a:rPr lang="en-US" sz="2400" dirty="0" smtClean="0"/>
              <a:t>Matthew 19:1-12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600200"/>
            <a:ext cx="6039425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“…at the beginning the Creator made them male and female…”</a:t>
            </a:r>
          </a:p>
          <a:p>
            <a:pPr>
              <a:defRPr/>
            </a:pPr>
            <a:r>
              <a:rPr lang="en-US" sz="2400" dirty="0" smtClean="0"/>
              <a:t>“…your hearts were hard…”</a:t>
            </a:r>
          </a:p>
          <a:p>
            <a:pPr>
              <a:defRPr/>
            </a:pPr>
            <a:r>
              <a:rPr lang="en-US" sz="2400" dirty="0" smtClean="0"/>
              <a:t>“…so Moses permitted divorce”</a:t>
            </a:r>
          </a:p>
          <a:p>
            <a:pPr marL="0" indent="0">
              <a:buNone/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“… but I tell you…”</a:t>
            </a:r>
          </a:p>
          <a:p>
            <a:pPr>
              <a:defRPr/>
            </a:pPr>
            <a:r>
              <a:rPr lang="en-US" sz="2400" dirty="0" smtClean="0"/>
              <a:t>“…is it better not to marry?”</a:t>
            </a:r>
          </a:p>
          <a:p>
            <a:pPr>
              <a:defRPr/>
            </a:pPr>
            <a:r>
              <a:rPr lang="en-US" sz="2400" dirty="0" smtClean="0"/>
              <a:t>“…some have renounced marriage because of the kingdom of heaven…”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8125" y="1600200"/>
            <a:ext cx="2232025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Creation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Fall</a:t>
            </a:r>
          </a:p>
          <a:p>
            <a:pPr>
              <a:defRPr/>
            </a:pPr>
            <a:r>
              <a:rPr lang="en-US" sz="2400" dirty="0" smtClean="0"/>
              <a:t>Israel</a:t>
            </a:r>
          </a:p>
          <a:p>
            <a:pPr marL="0" indent="0">
              <a:buNone/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 smtClean="0"/>
              <a:t>Jesus</a:t>
            </a:r>
          </a:p>
          <a:p>
            <a:pPr>
              <a:defRPr/>
            </a:pPr>
            <a:r>
              <a:rPr lang="en-US" sz="2400" dirty="0" smtClean="0"/>
              <a:t>Church</a:t>
            </a:r>
          </a:p>
          <a:p>
            <a:pPr>
              <a:defRPr/>
            </a:pPr>
            <a:r>
              <a:rPr lang="en-US" sz="2400" dirty="0" smtClean="0"/>
              <a:t>New Creation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6621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Ecclesial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485900"/>
            <a:ext cx="1346200" cy="464026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sym typeface="Wingdings"/>
              </a:rPr>
              <a:t>Text</a:t>
            </a:r>
          </a:p>
          <a:p>
            <a:pPr marL="0" indent="0">
              <a:buNone/>
            </a:pPr>
            <a:endParaRPr lang="en-US" sz="2000" b="1" dirty="0" smtClean="0">
              <a:sym typeface="Wingdings"/>
            </a:endParaRPr>
          </a:p>
          <a:p>
            <a:pPr marL="0" indent="0">
              <a:buNone/>
            </a:pPr>
            <a:endParaRPr lang="en-US" sz="2000" b="1" dirty="0" smtClean="0">
              <a:sym typeface="Wingdings"/>
            </a:endParaRPr>
          </a:p>
          <a:p>
            <a:pPr marL="0" indent="0">
              <a:buNone/>
            </a:pPr>
            <a:endParaRPr lang="en-US" sz="2000" b="1" dirty="0">
              <a:sym typeface="Wingdings"/>
            </a:endParaRPr>
          </a:p>
          <a:p>
            <a:pPr marL="0" indent="0">
              <a:buNone/>
            </a:pPr>
            <a:endParaRPr lang="en-US" sz="2000" b="1" dirty="0" smtClean="0">
              <a:sym typeface="Wingdings"/>
            </a:endParaRPr>
          </a:p>
          <a:p>
            <a:pPr marL="0" indent="0">
              <a:buNone/>
            </a:pPr>
            <a:r>
              <a:rPr lang="en-US" sz="2000" b="1" dirty="0" smtClean="0">
                <a:sym typeface="Wingdings"/>
              </a:rPr>
              <a:t>Audience</a:t>
            </a:r>
          </a:p>
          <a:p>
            <a:pPr marL="0" indent="0">
              <a:buNone/>
            </a:pPr>
            <a:endParaRPr lang="en-US" sz="2000" b="1" dirty="0">
              <a:sym typeface="Wingdings"/>
            </a:endParaRPr>
          </a:p>
          <a:p>
            <a:pPr marL="0" indent="0">
              <a:buNone/>
            </a:pPr>
            <a:endParaRPr lang="en-US" sz="2000" b="1" dirty="0" smtClean="0">
              <a:sym typeface="Wingdings"/>
            </a:endParaRPr>
          </a:p>
          <a:p>
            <a:pPr marL="0" indent="0">
              <a:buNone/>
            </a:pPr>
            <a:endParaRPr lang="en-US" sz="2000" b="1" dirty="0">
              <a:sym typeface="Wingdings"/>
            </a:endParaRPr>
          </a:p>
          <a:p>
            <a:pPr marL="0" indent="0">
              <a:buNone/>
            </a:pPr>
            <a:endParaRPr lang="en-US" sz="700" b="1" dirty="0" smtClean="0">
              <a:sym typeface="Wingdings"/>
            </a:endParaRPr>
          </a:p>
          <a:p>
            <a:pPr marL="0" indent="0">
              <a:buNone/>
            </a:pPr>
            <a:r>
              <a:rPr lang="en-US" sz="2000" b="1" dirty="0" smtClean="0">
                <a:sym typeface="Wingdings"/>
              </a:rPr>
              <a:t>Context</a:t>
            </a:r>
            <a:endParaRPr lang="en-US" b="1" dirty="0" smtClean="0">
              <a:sym typeface="Wingdings"/>
            </a:endParaRP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1854200" y="1333500"/>
            <a:ext cx="6959600" cy="4792663"/>
          </a:xfrm>
        </p:spPr>
        <p:txBody>
          <a:bodyPr/>
          <a:lstStyle/>
          <a:p>
            <a:r>
              <a:rPr lang="en-US" sz="2000" dirty="0" smtClean="0">
                <a:sym typeface="Wingdings"/>
              </a:rPr>
              <a:t>The Bible is the </a:t>
            </a:r>
            <a:r>
              <a:rPr lang="en-US" sz="2000" dirty="0">
                <a:sym typeface="Wingdings"/>
              </a:rPr>
              <a:t>unique </a:t>
            </a:r>
            <a:r>
              <a:rPr lang="en-US" sz="2000" dirty="0" smtClean="0">
                <a:sym typeface="Wingdings"/>
              </a:rPr>
              <a:t>story that reveals </a:t>
            </a:r>
            <a:r>
              <a:rPr lang="en-US" sz="2000" dirty="0">
                <a:sym typeface="Wingdings"/>
              </a:rPr>
              <a:t>the meaning of cosmic history, Creation, and </a:t>
            </a:r>
            <a:r>
              <a:rPr lang="en-US" sz="2000" dirty="0" smtClean="0">
                <a:sym typeface="Wingdings"/>
              </a:rPr>
              <a:t>human </a:t>
            </a:r>
            <a:r>
              <a:rPr lang="en-US" sz="2000" dirty="0">
                <a:sym typeface="Wingdings"/>
              </a:rPr>
              <a:t>agency</a:t>
            </a:r>
          </a:p>
          <a:p>
            <a:r>
              <a:rPr lang="en-US" sz="2000" dirty="0" smtClean="0"/>
              <a:t>It has been entrusted </a:t>
            </a:r>
            <a:r>
              <a:rPr lang="en-US" sz="2000" dirty="0"/>
              <a:t>to the Church, </a:t>
            </a:r>
            <a:r>
              <a:rPr lang="en-US" sz="2000" dirty="0" smtClean="0"/>
              <a:t>for </a:t>
            </a:r>
            <a:r>
              <a:rPr lang="en-US" sz="2000" dirty="0"/>
              <a:t>the Academy </a:t>
            </a:r>
            <a:r>
              <a:rPr lang="en-US" sz="2000" dirty="0" smtClean="0">
                <a:sym typeface="Wingdings"/>
              </a:rPr>
              <a:t>(not the other way round), and for the World</a:t>
            </a:r>
          </a:p>
          <a:p>
            <a:r>
              <a:rPr lang="en-US" sz="2000" dirty="0">
                <a:sym typeface="Wingdings"/>
              </a:rPr>
              <a:t>C</a:t>
            </a:r>
            <a:r>
              <a:rPr lang="en-US" sz="2000" dirty="0" smtClean="0">
                <a:sym typeface="Wingdings"/>
              </a:rPr>
              <a:t>annot be separated from its author (epistemic humility)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r>
              <a:rPr lang="en-US" sz="2000" dirty="0" smtClean="0">
                <a:sym typeface="Wingdings"/>
              </a:rPr>
              <a:t>It is “God’s love letter” to all humanity (epistemic confidence)</a:t>
            </a:r>
          </a:p>
          <a:p>
            <a:r>
              <a:rPr lang="en-US" sz="2000" dirty="0" smtClean="0">
                <a:sym typeface="Wingdings"/>
              </a:rPr>
              <a:t>It has been entrusted to the </a:t>
            </a:r>
            <a:r>
              <a:rPr lang="en-US" sz="2000" i="1" dirty="0" smtClean="0">
                <a:sym typeface="Wingdings"/>
              </a:rPr>
              <a:t>whole</a:t>
            </a:r>
            <a:r>
              <a:rPr lang="en-US" sz="2000" dirty="0" smtClean="0">
                <a:sym typeface="Wingdings"/>
              </a:rPr>
              <a:t> People of God</a:t>
            </a:r>
          </a:p>
          <a:p>
            <a:r>
              <a:rPr lang="en-US" sz="2000" dirty="0" smtClean="0">
                <a:sym typeface="Wingdings"/>
              </a:rPr>
              <a:t>It is to be embodied by the Church gathered in its corporate life, and by the Church scattered in all walks of life</a:t>
            </a:r>
          </a:p>
          <a:p>
            <a:endParaRPr lang="en-US" sz="1200" dirty="0" smtClean="0"/>
          </a:p>
          <a:p>
            <a:r>
              <a:rPr lang="en-US" sz="2000" dirty="0" smtClean="0"/>
              <a:t>We must read ourselves and our culture as well as the text</a:t>
            </a:r>
          </a:p>
          <a:p>
            <a:r>
              <a:rPr lang="en-US" sz="2000" dirty="0" smtClean="0"/>
              <a:t>We must hear the text’s perspective as different from ours</a:t>
            </a:r>
            <a:endParaRPr lang="en-US" dirty="0"/>
          </a:p>
          <a:p>
            <a:r>
              <a:rPr lang="en-US" sz="2000" dirty="0" smtClean="0"/>
              <a:t>Church leaders must be formed as whole-life </a:t>
            </a:r>
            <a:r>
              <a:rPr lang="en-US" sz="2000" dirty="0" err="1" smtClean="0"/>
              <a:t>disciplers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80055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Missional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485900"/>
            <a:ext cx="1346200" cy="464026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sym typeface="Wingdings"/>
              </a:rPr>
              <a:t>Text</a:t>
            </a:r>
          </a:p>
          <a:p>
            <a:pPr marL="0" indent="0">
              <a:buNone/>
            </a:pPr>
            <a:endParaRPr lang="en-US" sz="2000" b="1" dirty="0" smtClean="0">
              <a:sym typeface="Wingdings"/>
            </a:endParaRPr>
          </a:p>
          <a:p>
            <a:pPr marL="0" indent="0">
              <a:buNone/>
            </a:pPr>
            <a:endParaRPr lang="en-US" sz="2000" b="1" dirty="0" smtClean="0">
              <a:sym typeface="Wingdings"/>
            </a:endParaRPr>
          </a:p>
          <a:p>
            <a:pPr marL="0" indent="0">
              <a:buNone/>
            </a:pPr>
            <a:endParaRPr lang="en-US" sz="2000" b="1" dirty="0" smtClean="0">
              <a:sym typeface="Wingdings"/>
            </a:endParaRPr>
          </a:p>
          <a:p>
            <a:pPr marL="0" indent="0">
              <a:buNone/>
            </a:pPr>
            <a:r>
              <a:rPr lang="en-US" sz="2000" b="1" dirty="0" smtClean="0">
                <a:sym typeface="Wingdings"/>
              </a:rPr>
              <a:t>Audience</a:t>
            </a:r>
          </a:p>
          <a:p>
            <a:pPr marL="0" indent="0">
              <a:buNone/>
            </a:pPr>
            <a:endParaRPr lang="en-US" sz="2000" b="1" dirty="0">
              <a:sym typeface="Wingdings"/>
            </a:endParaRPr>
          </a:p>
          <a:p>
            <a:pPr marL="0" indent="0">
              <a:buNone/>
            </a:pPr>
            <a:endParaRPr lang="en-US" sz="2000" b="1" dirty="0" smtClean="0">
              <a:sym typeface="Wingdings"/>
            </a:endParaRPr>
          </a:p>
          <a:p>
            <a:pPr marL="0" indent="0">
              <a:buNone/>
            </a:pPr>
            <a:endParaRPr lang="en-US" sz="2000" b="1" dirty="0" smtClean="0">
              <a:sym typeface="Wingdings"/>
            </a:endParaRPr>
          </a:p>
          <a:p>
            <a:pPr marL="0" indent="0">
              <a:buNone/>
            </a:pPr>
            <a:r>
              <a:rPr lang="en-US" sz="2000" b="1" dirty="0" smtClean="0">
                <a:sym typeface="Wingdings"/>
              </a:rPr>
              <a:t>Context</a:t>
            </a:r>
            <a:endParaRPr lang="en-US" b="1" dirty="0" smtClean="0">
              <a:sym typeface="Wingdings"/>
            </a:endParaRP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1854200" y="1333500"/>
            <a:ext cx="6769100" cy="4792663"/>
          </a:xfrm>
        </p:spPr>
        <p:txBody>
          <a:bodyPr/>
          <a:lstStyle/>
          <a:p>
            <a:r>
              <a:rPr lang="en-US" sz="2000" dirty="0" smtClean="0">
                <a:sym typeface="Wingdings"/>
              </a:rPr>
              <a:t>Theology as Queen of the Sciences</a:t>
            </a:r>
            <a:endParaRPr lang="en-US" sz="2000" dirty="0">
              <a:sym typeface="Wingdings"/>
            </a:endParaRPr>
          </a:p>
          <a:p>
            <a:r>
              <a:rPr lang="en-US" sz="2000" dirty="0" smtClean="0"/>
              <a:t>Theology as the integrating </a:t>
            </a:r>
            <a:r>
              <a:rPr lang="en-US" sz="2000" dirty="0" err="1" smtClean="0"/>
              <a:t>centre</a:t>
            </a:r>
            <a:r>
              <a:rPr lang="en-US" sz="2000" dirty="0" smtClean="0"/>
              <a:t> of all knowledge</a:t>
            </a:r>
            <a:endParaRPr lang="en-US" sz="2000" dirty="0" smtClean="0">
              <a:sym typeface="Wingdings"/>
            </a:endParaRPr>
          </a:p>
          <a:p>
            <a:endParaRPr lang="en-US" sz="1400" dirty="0" smtClean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r>
              <a:rPr lang="en-US" sz="2000" dirty="0">
                <a:sym typeface="Wingdings"/>
              </a:rPr>
              <a:t>It is “God’s love letter” to all </a:t>
            </a:r>
            <a:r>
              <a:rPr lang="en-US" sz="2000" dirty="0" smtClean="0">
                <a:sym typeface="Wingdings"/>
              </a:rPr>
              <a:t>humanity</a:t>
            </a:r>
            <a:endParaRPr lang="en-US" sz="2000" dirty="0">
              <a:sym typeface="Wingdings"/>
            </a:endParaRPr>
          </a:p>
          <a:p>
            <a:r>
              <a:rPr lang="en-US" sz="2000" dirty="0" smtClean="0">
                <a:sym typeface="Wingdings"/>
              </a:rPr>
              <a:t>It opens up a dialogue with all parts of Society…</a:t>
            </a:r>
          </a:p>
          <a:p>
            <a:r>
              <a:rPr lang="en-US" sz="2000" dirty="0" smtClean="0">
                <a:sym typeface="Wingdings"/>
              </a:rPr>
              <a:t>… and with all sub-</a:t>
            </a:r>
            <a:r>
              <a:rPr lang="en-US" sz="2000" dirty="0">
                <a:sym typeface="Wingdings"/>
              </a:rPr>
              <a:t>cultures </a:t>
            </a:r>
            <a:r>
              <a:rPr lang="en-US" sz="2000" dirty="0" smtClean="0">
                <a:sym typeface="Wingdings"/>
              </a:rPr>
              <a:t>(‘redemptive pedagogy’)</a:t>
            </a:r>
          </a:p>
          <a:p>
            <a:r>
              <a:rPr lang="en-US" sz="2000" dirty="0" smtClean="0"/>
              <a:t>Everything and everyone finds their place in this Story</a:t>
            </a:r>
            <a:endParaRPr lang="en-US" sz="2000" dirty="0" smtClean="0">
              <a:sym typeface="Wingdings"/>
            </a:endParaRP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2000" dirty="0"/>
              <a:t>Its to be read in the church </a:t>
            </a:r>
            <a:r>
              <a:rPr lang="en-US" sz="2000" i="1" dirty="0"/>
              <a:t>and</a:t>
            </a:r>
            <a:r>
              <a:rPr lang="en-US" sz="2000" dirty="0"/>
              <a:t> in the </a:t>
            </a:r>
            <a:r>
              <a:rPr lang="en-US" sz="2000" dirty="0" smtClean="0"/>
              <a:t>world</a:t>
            </a:r>
          </a:p>
          <a:p>
            <a:r>
              <a:rPr lang="en-US" sz="2000" dirty="0" smtClean="0"/>
              <a:t>Christians must become adept in cross-cultural communication – especially in the cultures where they live and work</a:t>
            </a:r>
          </a:p>
          <a:p>
            <a:r>
              <a:rPr lang="en-US" sz="2000" dirty="0" smtClean="0"/>
              <a:t>Church leaders must be formed to lead and equip for this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498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1245077"/>
            <a:ext cx="8712199" cy="4525517"/>
          </a:xfrm>
        </p:spPr>
        <p:txBody>
          <a:bodyPr/>
          <a:lstStyle/>
          <a:p>
            <a:r>
              <a:rPr lang="en-US" dirty="0" smtClean="0"/>
              <a:t>A post-Christendom Paradigm</a:t>
            </a:r>
          </a:p>
          <a:p>
            <a:endParaRPr lang="en-US" sz="1600" dirty="0" smtClean="0"/>
          </a:p>
          <a:p>
            <a:r>
              <a:rPr lang="en-US" dirty="0" smtClean="0"/>
              <a:t>Rooted in epistemic humility &amp; “proper confidence”</a:t>
            </a:r>
          </a:p>
          <a:p>
            <a:endParaRPr lang="en-US" sz="1600" dirty="0" smtClean="0"/>
          </a:p>
          <a:p>
            <a:r>
              <a:rPr lang="en-US" dirty="0" smtClean="0"/>
              <a:t>Assumes the Church is in exile, an alternative society, sent into the world, with The Story to tell, for the blessing of all nations</a:t>
            </a:r>
          </a:p>
          <a:p>
            <a:endParaRPr lang="en-US" sz="1100" dirty="0"/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 A model in which the gathered and scattered church become mature only when they are in unity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3779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for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0800" y="1397477"/>
            <a:ext cx="4978400" cy="47747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“We can’t afford a self-indulgent curriculum”</a:t>
            </a:r>
          </a:p>
          <a:p>
            <a:pPr algn="r">
              <a:buFontTx/>
              <a:buChar char="-"/>
            </a:pPr>
            <a:r>
              <a:rPr lang="en-US" sz="2800" dirty="0" smtClean="0"/>
              <a:t>Perry Shaw </a:t>
            </a:r>
          </a:p>
          <a:p>
            <a:pPr marL="0" indent="0" algn="r">
              <a:buNone/>
            </a:pPr>
            <a:r>
              <a:rPr lang="en-US" sz="2000" dirty="0" smtClean="0"/>
              <a:t>Arab Baptist Theological Seminary, Lebanon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1800" dirty="0" smtClean="0"/>
              <a:t>Perry Shaw, “</a:t>
            </a:r>
            <a:r>
              <a:rPr lang="en-US" sz="1800" dirty="0"/>
              <a:t>The </a:t>
            </a:r>
            <a:r>
              <a:rPr lang="en-US" sz="1800" dirty="0" err="1"/>
              <a:t>Missional</a:t>
            </a:r>
            <a:r>
              <a:rPr lang="en-US" sz="1800" dirty="0"/>
              <a:t>-Ecclesial Leadership Vision of the Early Church,” </a:t>
            </a:r>
            <a:r>
              <a:rPr lang="en-US" sz="1800" i="1" dirty="0"/>
              <a:t>Evangelical Review of Theology</a:t>
            </a:r>
            <a:r>
              <a:rPr lang="en-US" sz="1800" dirty="0"/>
              <a:t>, Vol. 37.2 (April 2013), 131-139.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Robert Banks, </a:t>
            </a:r>
            <a:r>
              <a:rPr lang="en-US" sz="1800" i="1" dirty="0" err="1" smtClean="0"/>
              <a:t>Reenvisioning</a:t>
            </a:r>
            <a:r>
              <a:rPr lang="en-US" sz="1800" i="1" dirty="0" smtClean="0"/>
              <a:t> </a:t>
            </a:r>
            <a:r>
              <a:rPr lang="en-US" sz="1800" i="1" dirty="0"/>
              <a:t>Theological Education: Exploring a </a:t>
            </a:r>
            <a:r>
              <a:rPr lang="en-US" sz="1800" i="1" dirty="0" err="1"/>
              <a:t>Missional</a:t>
            </a:r>
            <a:r>
              <a:rPr lang="en-US" sz="1800" i="1" dirty="0"/>
              <a:t> Alternative to Current </a:t>
            </a:r>
            <a:r>
              <a:rPr lang="en-US" sz="1800" i="1" dirty="0" smtClean="0"/>
              <a:t>Models</a:t>
            </a:r>
            <a:r>
              <a:rPr lang="en-US" sz="1800" dirty="0" smtClean="0"/>
              <a:t>, Eerdmans, 1999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900" y="1409699"/>
            <a:ext cx="2997200" cy="4297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20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2"/>
          <p:cNvSpPr>
            <a:spLocks noChangeArrowheads="1"/>
          </p:cNvSpPr>
          <p:nvPr/>
        </p:nvSpPr>
        <p:spPr bwMode="auto">
          <a:xfrm>
            <a:off x="0" y="0"/>
            <a:ext cx="9144000" cy="6184596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noFill/>
            <a:miter lim="800000"/>
            <a:headEnd/>
            <a:tailEnd/>
          </a:ln>
        </p:spPr>
        <p:txBody>
          <a:bodyPr wrap="none" lIns="45713" tIns="45713" rIns="45713" bIns="45713" anchor="ctr"/>
          <a:lstStyle/>
          <a:p>
            <a:endParaRPr lang="en-GB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7243" y="1941551"/>
            <a:ext cx="7772161" cy="1469571"/>
          </a:xfrm>
        </p:spPr>
        <p:txBody>
          <a:bodyPr rtlCol="0">
            <a:normAutofit fontScale="90000"/>
          </a:bodyPr>
          <a:lstStyle/>
          <a:p>
            <a:pPr defTabSz="914269"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GB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</a:br>
            <a:r>
              <a:rPr lang="en-GB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GB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</a:br>
            <a:r>
              <a:rPr lang="en-GB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GB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</a:br>
            <a:r>
              <a:rPr lang="en-GB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GB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</a:br>
            <a:r>
              <a:rPr lang="en-GB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  <a:t>Theological Education:</a:t>
            </a:r>
            <a:br>
              <a:rPr lang="en-GB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</a:br>
            <a:r>
              <a:rPr lang="en-GB" sz="3600" i="1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  <a:t>from scholastic and clerical</a:t>
            </a:r>
            <a:br>
              <a:rPr lang="en-GB" sz="3600" i="1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</a:br>
            <a:r>
              <a:rPr lang="en-GB" sz="3600" i="1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  <a:t>to ecclesial and </a:t>
            </a:r>
            <a:r>
              <a:rPr lang="en-GB" sz="3600" i="1" dirty="0" err="1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  <a:t>missional</a:t>
            </a:r>
            <a:r>
              <a:rPr lang="en-GB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GB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</a:br>
            <a:r>
              <a:rPr lang="en-GB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GB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</a:br>
            <a:r>
              <a:rPr lang="en-GB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GB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</a:br>
            <a:r>
              <a:rPr lang="en-GB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GB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</a:br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  <a:t>Prof Paul S Williams, Regent College</a:t>
            </a:r>
            <a:br>
              <a:rPr lang="en-GB" sz="2000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</a:br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  <a:t>9 January 2016</a:t>
            </a:r>
            <a:r>
              <a:rPr lang="en-GB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GB" dirty="0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</a:br>
            <a:r>
              <a:rPr lang="en-GB" sz="1800" dirty="0" err="1" smtClean="0">
                <a:solidFill>
                  <a:schemeClr val="bg2">
                    <a:lumMod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  <a:t>pwilliams@regent-college.edu</a:t>
            </a:r>
            <a:endParaRPr lang="en-US" sz="3700" dirty="0">
              <a:solidFill>
                <a:schemeClr val="bg2">
                  <a:lumMod val="25000"/>
                </a:schemeClr>
              </a:solidFill>
              <a:ea typeface="ＭＳ Ｐゴシック" pitchFamily="-65" charset="-128"/>
              <a:cs typeface="ＭＳ Ｐゴシック" pitchFamily="-65" charset="-128"/>
            </a:endParaRPr>
          </a:p>
        </p:txBody>
      </p:sp>
      <p:pic>
        <p:nvPicPr>
          <p:cNvPr id="2" name="Picture 1" descr="Oikonomia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00036" cy="726383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386782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Approach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677" y="1321277"/>
            <a:ext cx="8228647" cy="3263423"/>
          </a:xfrm>
        </p:spPr>
        <p:txBody>
          <a:bodyPr/>
          <a:lstStyle/>
          <a:p>
            <a:r>
              <a:rPr lang="en-US" dirty="0" smtClean="0"/>
              <a:t>Me: ‘bilingual’ background</a:t>
            </a:r>
          </a:p>
          <a:p>
            <a:pPr lvl="1"/>
            <a:r>
              <a:rPr lang="en-US" dirty="0" smtClean="0"/>
              <a:t>Business/economics, theology, church leadership</a:t>
            </a:r>
          </a:p>
          <a:p>
            <a:pPr lvl="1"/>
            <a:r>
              <a:rPr lang="en-US" dirty="0" smtClean="0"/>
              <a:t>MI: church leaders, lay Christians, international</a:t>
            </a:r>
          </a:p>
          <a:p>
            <a:r>
              <a:rPr lang="en-US" dirty="0" smtClean="0"/>
              <a:t>Framework: ‘Hermeneutics’</a:t>
            </a:r>
          </a:p>
          <a:p>
            <a:pPr lvl="1"/>
            <a:r>
              <a:rPr lang="en-US" dirty="0" smtClean="0"/>
              <a:t>Text, Audience, Context</a:t>
            </a:r>
          </a:p>
          <a:p>
            <a:pPr lvl="1"/>
            <a:r>
              <a:rPr lang="en-US" dirty="0" smtClean="0"/>
              <a:t>Case Study: economics</a:t>
            </a:r>
          </a:p>
          <a:p>
            <a:r>
              <a:rPr lang="en-US" i="1" dirty="0" smtClean="0"/>
              <a:t>“Reading the Bible in the Marketplace”</a:t>
            </a:r>
          </a:p>
          <a:p>
            <a:endParaRPr lang="en-US" dirty="0" smtClean="0"/>
          </a:p>
          <a:p>
            <a:r>
              <a:rPr lang="en-US" dirty="0" smtClean="0"/>
              <a:t>Outline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1100" y="5207000"/>
            <a:ext cx="37338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632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2"/>
          <p:cNvSpPr>
            <a:spLocks noChangeArrowheads="1"/>
          </p:cNvSpPr>
          <p:nvPr/>
        </p:nvSpPr>
        <p:spPr bwMode="auto">
          <a:xfrm>
            <a:off x="0" y="0"/>
            <a:ext cx="9144000" cy="6184596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noFill/>
            <a:miter lim="800000"/>
            <a:headEnd/>
            <a:tailEnd/>
          </a:ln>
        </p:spPr>
        <p:txBody>
          <a:bodyPr wrap="none" lIns="45713" tIns="45713" rIns="45713" bIns="45713" anchor="ctr"/>
          <a:lstStyle/>
          <a:p>
            <a:endParaRPr lang="en-GB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Problematic Features of the Current Western Paradigm</a:t>
            </a:r>
            <a:endParaRPr lang="en-US" sz="36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03710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1295877"/>
            <a:ext cx="8851900" cy="4525517"/>
          </a:xfrm>
        </p:spPr>
        <p:txBody>
          <a:bodyPr/>
          <a:lstStyle/>
          <a:p>
            <a:r>
              <a:rPr lang="en-US" dirty="0" smtClean="0"/>
              <a:t>Apes values of modern secular University</a:t>
            </a:r>
            <a:endParaRPr lang="en-US" sz="2800" dirty="0" smtClean="0"/>
          </a:p>
          <a:p>
            <a:pPr lvl="1"/>
            <a:r>
              <a:rPr lang="en-US" sz="2400" dirty="0" smtClean="0"/>
              <a:t>Hyper-</a:t>
            </a:r>
            <a:r>
              <a:rPr lang="en-US" sz="2400" dirty="0" err="1" smtClean="0"/>
              <a:t>specialisation</a:t>
            </a:r>
            <a:endParaRPr lang="en-US" sz="2400" dirty="0" smtClean="0"/>
          </a:p>
          <a:p>
            <a:pPr lvl="1"/>
            <a:r>
              <a:rPr lang="en-US" sz="2400" dirty="0" smtClean="0"/>
              <a:t>Individualism</a:t>
            </a:r>
          </a:p>
          <a:p>
            <a:pPr lvl="1"/>
            <a:r>
              <a:rPr lang="en-US" sz="2400" dirty="0" smtClean="0"/>
              <a:t>Consumerism in course choice</a:t>
            </a:r>
          </a:p>
          <a:p>
            <a:r>
              <a:rPr lang="en-US" dirty="0" smtClean="0"/>
              <a:t>Tends to:</a:t>
            </a:r>
          </a:p>
          <a:p>
            <a:pPr lvl="1"/>
            <a:r>
              <a:rPr lang="en-US" sz="2400" dirty="0" smtClean="0"/>
              <a:t>de-</a:t>
            </a:r>
            <a:r>
              <a:rPr lang="en-US" sz="2400" dirty="0" err="1" smtClean="0"/>
              <a:t>contextualise</a:t>
            </a:r>
            <a:r>
              <a:rPr lang="en-US" sz="2400" dirty="0" smtClean="0"/>
              <a:t> persons</a:t>
            </a:r>
          </a:p>
          <a:p>
            <a:pPr lvl="1"/>
            <a:r>
              <a:rPr lang="en-US" sz="2400" dirty="0" err="1" smtClean="0"/>
              <a:t>contractualise</a:t>
            </a:r>
            <a:r>
              <a:rPr lang="en-US" sz="2400" dirty="0" smtClean="0"/>
              <a:t> educational delivery </a:t>
            </a:r>
          </a:p>
          <a:p>
            <a:pPr lvl="1"/>
            <a:r>
              <a:rPr lang="en-US" sz="2400" dirty="0" smtClean="0"/>
              <a:t>impoverish </a:t>
            </a:r>
            <a:r>
              <a:rPr lang="en-US" sz="2400" dirty="0" err="1" smtClean="0"/>
              <a:t>relationality</a:t>
            </a:r>
            <a:r>
              <a:rPr lang="en-US" sz="2400" dirty="0" smtClean="0"/>
              <a:t> in learning</a:t>
            </a:r>
          </a:p>
          <a:p>
            <a:pPr marL="0" lvl="1" indent="0">
              <a:buNone/>
            </a:pPr>
            <a:r>
              <a:rPr lang="en-US" dirty="0" smtClean="0">
                <a:sym typeface="Wingdings"/>
              </a:rPr>
              <a:t>Encourages a ‘violent’ pedagogy in </a:t>
            </a:r>
            <a:r>
              <a:rPr lang="en-US" dirty="0" err="1" smtClean="0"/>
              <a:t>rationalised</a:t>
            </a:r>
            <a:r>
              <a:rPr lang="en-US" dirty="0" smtClean="0"/>
              <a:t> education </a:t>
            </a:r>
            <a:r>
              <a:rPr lang="en-US" dirty="0"/>
              <a:t>factories in which learning becomes a tool for </a:t>
            </a:r>
            <a:r>
              <a:rPr lang="en-US" dirty="0" smtClean="0"/>
              <a:t>acquisition</a:t>
            </a:r>
            <a:endParaRPr lang="en-US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4012549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277" y="1219677"/>
            <a:ext cx="8546623" cy="4525517"/>
          </a:xfrm>
        </p:spPr>
        <p:txBody>
          <a:bodyPr/>
          <a:lstStyle/>
          <a:p>
            <a:r>
              <a:rPr lang="en-US" dirty="0" smtClean="0"/>
              <a:t>‘Scholar-Priest’ ideal</a:t>
            </a:r>
          </a:p>
          <a:p>
            <a:pPr lvl="1"/>
            <a:r>
              <a:rPr lang="en-US" sz="2400" dirty="0" smtClean="0"/>
              <a:t>Heavy on biblical and theological content</a:t>
            </a:r>
          </a:p>
          <a:p>
            <a:pPr lvl="1"/>
            <a:r>
              <a:rPr lang="en-US" sz="2400" dirty="0" smtClean="0"/>
              <a:t>Limited range of practical training, focused on preaching &amp; teaching, and mediating transitional &amp; sacramental moments (birth, baptism, confession, marriage, </a:t>
            </a:r>
            <a:r>
              <a:rPr lang="en-US" sz="2400" dirty="0" err="1" smtClean="0"/>
              <a:t>eucharist</a:t>
            </a:r>
            <a:r>
              <a:rPr lang="en-US" sz="2400" dirty="0" smtClean="0"/>
              <a:t>, death)</a:t>
            </a:r>
          </a:p>
          <a:p>
            <a:r>
              <a:rPr lang="en-US" dirty="0" smtClean="0"/>
              <a:t>Zero to minimal emphasis on:</a:t>
            </a:r>
          </a:p>
          <a:p>
            <a:pPr lvl="1"/>
            <a:r>
              <a:rPr lang="en-US" sz="2400" dirty="0" smtClean="0"/>
              <a:t>Church planting, mission in the west, equipping/discipleship for the scattered church for mission in the world, functioning as a </a:t>
            </a:r>
            <a:r>
              <a:rPr lang="en-US" sz="2400" dirty="0" err="1" smtClean="0"/>
              <a:t>missional</a:t>
            </a:r>
            <a:r>
              <a:rPr lang="en-US" sz="2400" dirty="0" smtClean="0"/>
              <a:t> leader or building a leadership team</a:t>
            </a:r>
          </a:p>
          <a:p>
            <a:pPr lvl="1"/>
            <a:endParaRPr lang="en-US" sz="100" dirty="0"/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 Assumes Churches that exist, full of tithe-payers, in need of a theologian-in-residence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055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Christendom Paradigm</a:t>
            </a:r>
          </a:p>
          <a:p>
            <a:endParaRPr lang="en-US" sz="2400" dirty="0" smtClean="0"/>
          </a:p>
          <a:p>
            <a:r>
              <a:rPr lang="en-US" dirty="0" smtClean="0"/>
              <a:t>Rooted in Enlightenment Modernity</a:t>
            </a:r>
          </a:p>
          <a:p>
            <a:endParaRPr lang="en-US" sz="2400" dirty="0" smtClean="0"/>
          </a:p>
          <a:p>
            <a:r>
              <a:rPr lang="en-US" dirty="0" smtClean="0"/>
              <a:t>Thus assuming cultural Christianity / civic religion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 Perpetuates a model designed for a world that no longer exists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0349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2"/>
          <p:cNvSpPr>
            <a:spLocks noChangeArrowheads="1"/>
          </p:cNvSpPr>
          <p:nvPr/>
        </p:nvSpPr>
        <p:spPr bwMode="auto">
          <a:xfrm>
            <a:off x="0" y="0"/>
            <a:ext cx="9144000" cy="6184596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noFill/>
            <a:miter lim="800000"/>
            <a:headEnd/>
            <a:tailEnd/>
          </a:ln>
        </p:spPr>
        <p:txBody>
          <a:bodyPr wrap="none" lIns="45713" tIns="45713" rIns="45713" bIns="45713" anchor="ctr"/>
          <a:lstStyle/>
          <a:p>
            <a:endParaRPr lang="en-GB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600" dirty="0" smtClean="0">
              <a:solidFill>
                <a:schemeClr val="tx1"/>
              </a:solidFill>
              <a:latin typeface="+mj-lt"/>
            </a:endParaRPr>
          </a:p>
          <a:p>
            <a:endParaRPr lang="en-US" sz="3600" dirty="0">
              <a:solidFill>
                <a:schemeClr val="tx1"/>
              </a:solidFill>
              <a:latin typeface="+mj-lt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Hermeneutical Framework: </a:t>
            </a:r>
            <a:r>
              <a:rPr lang="en-US" sz="3600" b="1" i="1" dirty="0" smtClean="0">
                <a:solidFill>
                  <a:schemeClr val="tx1"/>
                </a:solidFill>
                <a:latin typeface="+mj-lt"/>
              </a:rPr>
              <a:t>Text</a:t>
            </a:r>
            <a:endParaRPr lang="en-US" sz="3600" b="1" i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04744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i="1" dirty="0" smtClean="0"/>
              <a:t>is</a:t>
            </a:r>
            <a:r>
              <a:rPr lang="en-US" dirty="0" smtClean="0"/>
              <a:t> the Bible?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1" y="1422877"/>
            <a:ext cx="8661400" cy="4525517"/>
          </a:xfrm>
        </p:spPr>
        <p:txBody>
          <a:bodyPr/>
          <a:lstStyle/>
          <a:p>
            <a:r>
              <a:rPr lang="en-US" sz="2800" dirty="0" smtClean="0"/>
              <a:t>Clericalism</a:t>
            </a:r>
          </a:p>
          <a:p>
            <a:pPr lvl="1"/>
            <a:r>
              <a:rPr lang="en-US" sz="2400" dirty="0" smtClean="0"/>
              <a:t>Postures the text as a pietistic tool </a:t>
            </a:r>
          </a:p>
          <a:p>
            <a:pPr lvl="1"/>
            <a:r>
              <a:rPr lang="en-US" sz="2400" dirty="0" smtClean="0"/>
              <a:t>prone to over-</a:t>
            </a:r>
            <a:r>
              <a:rPr lang="en-US" sz="2400" dirty="0" err="1" smtClean="0"/>
              <a:t>spiritualising</a:t>
            </a:r>
            <a:endParaRPr lang="en-US" sz="24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400" dirty="0" smtClean="0">
                <a:sym typeface="Wingdings"/>
              </a:rPr>
              <a:t> text as a ‘</a:t>
            </a:r>
            <a:r>
              <a:rPr lang="en-US" sz="2400" dirty="0" err="1" smtClean="0">
                <a:sym typeface="Wingdings"/>
              </a:rPr>
              <a:t>docetic</a:t>
            </a:r>
            <a:r>
              <a:rPr lang="en-US" sz="2400" dirty="0" smtClean="0">
                <a:sym typeface="Wingdings"/>
              </a:rPr>
              <a:t>’ system of signifiers (non-incarnational)</a:t>
            </a:r>
            <a:endParaRPr lang="en-US" sz="2400" dirty="0" smtClean="0"/>
          </a:p>
          <a:p>
            <a:r>
              <a:rPr lang="en-US" sz="2800" dirty="0" smtClean="0"/>
              <a:t>Scholasticism</a:t>
            </a:r>
          </a:p>
          <a:p>
            <a:pPr lvl="1"/>
            <a:r>
              <a:rPr lang="en-US" sz="2400" dirty="0" smtClean="0"/>
              <a:t>Text detached from other bodies of knowledge</a:t>
            </a:r>
          </a:p>
          <a:p>
            <a:pPr lvl="1"/>
            <a:r>
              <a:rPr lang="en-US" sz="2400" dirty="0" smtClean="0"/>
              <a:t>Prevents theology from playing its proper integrating role as </a:t>
            </a:r>
          </a:p>
          <a:p>
            <a:pPr marL="457627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			Queen of the Sciences</a:t>
            </a:r>
          </a:p>
          <a:p>
            <a:pPr marL="457627" lvl="1" indent="0">
              <a:buNone/>
            </a:pPr>
            <a:r>
              <a:rPr lang="en-US" sz="2400" dirty="0"/>
              <a:t>	</a:t>
            </a:r>
            <a:r>
              <a:rPr lang="en-US" sz="2400" dirty="0">
                <a:sym typeface="Wingdings"/>
              </a:rPr>
              <a:t> text as </a:t>
            </a:r>
            <a:r>
              <a:rPr lang="en-US" sz="2400" dirty="0" smtClean="0">
                <a:sym typeface="Wingdings"/>
              </a:rPr>
              <a:t>autonomous object of study (non-personal)</a:t>
            </a:r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055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34306</TotalTime>
  <Words>1339</Words>
  <Application>Microsoft Macintosh PowerPoint</Application>
  <PresentationFormat>Letter Paper (8.5x11 in)</PresentationFormat>
  <Paragraphs>210</Paragraphs>
  <Slides>25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    Theological Education: from scholastic and clerical to ecclesial and missional    Prof Paul S Williams, Regent College 9 January 2016 pwilliams@regent-college.edu</vt:lpstr>
      <vt:lpstr>The Question</vt:lpstr>
      <vt:lpstr>My Approach</vt:lpstr>
      <vt:lpstr>PowerPoint Presentation</vt:lpstr>
      <vt:lpstr>Scholastic</vt:lpstr>
      <vt:lpstr>Clerical</vt:lpstr>
      <vt:lpstr>Summary</vt:lpstr>
      <vt:lpstr>PowerPoint Presentation</vt:lpstr>
      <vt:lpstr>What is the Bible?</vt:lpstr>
      <vt:lpstr>What are the consequences?</vt:lpstr>
      <vt:lpstr>PowerPoint Presentation</vt:lpstr>
      <vt:lpstr>To whom is the Bible addressed?</vt:lpstr>
      <vt:lpstr>What are the consequences?</vt:lpstr>
      <vt:lpstr>PowerPoint Presentation</vt:lpstr>
      <vt:lpstr>What is the context for reading?</vt:lpstr>
      <vt:lpstr>What are the consequences?</vt:lpstr>
      <vt:lpstr>PowerPoint Presentation</vt:lpstr>
      <vt:lpstr>Newbigin’s missionary encounter with a Hindu scholar</vt:lpstr>
      <vt:lpstr>The Drama of Scripture Goheen &amp; Bartholomew, 2014</vt:lpstr>
      <vt:lpstr>The example of Jesus Matthew 19:1-12</vt:lpstr>
      <vt:lpstr>Ecclesial</vt:lpstr>
      <vt:lpstr>Missional</vt:lpstr>
      <vt:lpstr>Summary</vt:lpstr>
      <vt:lpstr>Resources for Change</vt:lpstr>
      <vt:lpstr>    Theological Education: from scholastic and clerical to ecclesial and missional    Prof Paul S Williams, Regent College 9 January 2016 pwilliams@regent-college.edu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Paul Williams</cp:lastModifiedBy>
  <cp:revision>219</cp:revision>
  <cp:lastPrinted>2015-10-21T07:52:30Z</cp:lastPrinted>
  <dcterms:created xsi:type="dcterms:W3CDTF">2010-11-24T16:13:06Z</dcterms:created>
  <dcterms:modified xsi:type="dcterms:W3CDTF">2016-01-14T18:29:32Z</dcterms:modified>
</cp:coreProperties>
</file>