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59" r:id="rId2"/>
    <p:sldId id="460" r:id="rId3"/>
    <p:sldId id="503" r:id="rId4"/>
    <p:sldId id="512" r:id="rId5"/>
    <p:sldId id="513" r:id="rId6"/>
    <p:sldId id="514" r:id="rId7"/>
    <p:sldId id="521" r:id="rId8"/>
    <p:sldId id="515" r:id="rId9"/>
    <p:sldId id="478" r:id="rId10"/>
    <p:sldId id="479" r:id="rId11"/>
    <p:sldId id="516" r:id="rId12"/>
    <p:sldId id="378" r:id="rId13"/>
    <p:sldId id="480" r:id="rId14"/>
    <p:sldId id="481" r:id="rId15"/>
    <p:sldId id="482" r:id="rId16"/>
    <p:sldId id="476" r:id="rId17"/>
    <p:sldId id="463" r:id="rId18"/>
    <p:sldId id="493" r:id="rId19"/>
    <p:sldId id="517" r:id="rId20"/>
    <p:sldId id="492" r:id="rId21"/>
    <p:sldId id="497" r:id="rId22"/>
    <p:sldId id="483" r:id="rId23"/>
    <p:sldId id="504" r:id="rId24"/>
    <p:sldId id="498" r:id="rId25"/>
    <p:sldId id="484" r:id="rId26"/>
    <p:sldId id="499" r:id="rId27"/>
    <p:sldId id="510" r:id="rId28"/>
    <p:sldId id="509" r:id="rId29"/>
    <p:sldId id="519" r:id="rId30"/>
    <p:sldId id="518" r:id="rId31"/>
    <p:sldId id="495" r:id="rId32"/>
    <p:sldId id="494" r:id="rId33"/>
    <p:sldId id="511" r:id="rId34"/>
    <p:sldId id="506" r:id="rId35"/>
    <p:sldId id="507" r:id="rId36"/>
    <p:sldId id="508" r:id="rId37"/>
    <p:sldId id="5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11"/>
    <a:srgbClr val="F57617"/>
    <a:srgbClr val="7A1E0F"/>
    <a:srgbClr val="3B0E07"/>
    <a:srgbClr val="47362D"/>
    <a:srgbClr val="FFBF17"/>
    <a:srgbClr val="AC0000"/>
    <a:srgbClr val="89CC40"/>
    <a:srgbClr val="EC6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0"/>
  </p:normalViewPr>
  <p:slideViewPr>
    <p:cSldViewPr>
      <p:cViewPr>
        <p:scale>
          <a:sx n="66" d="100"/>
          <a:sy n="66" d="100"/>
        </p:scale>
        <p:origin x="-1680"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0C529-A3FE-41E8-BE43-64A6573BF72A}"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B9DF0-01D7-4017-A4C6-4D8D641C5840}" type="slidenum">
              <a:rPr lang="en-US" smtClean="0"/>
              <a:pPr/>
              <a:t>‹#›</a:t>
            </a:fld>
            <a:endParaRPr lang="en-US"/>
          </a:p>
        </p:txBody>
      </p:sp>
    </p:spTree>
    <p:extLst>
      <p:ext uri="{BB962C8B-B14F-4D97-AF65-F5344CB8AC3E}">
        <p14:creationId xmlns:p14="http://schemas.microsoft.com/office/powerpoint/2010/main" val="33554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B9DF0-01D7-4017-A4C6-4D8D641C5840}"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B9DF0-01D7-4017-A4C6-4D8D641C584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C0E5B-07CE-4238-8A76-35A1F86B442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C0E5B-07CE-4238-8A76-35A1F86B442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C0E5B-07CE-4238-8A76-35A1F86B442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C0E5B-07CE-4238-8A76-35A1F86B442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C0E5B-07CE-4238-8A76-35A1F86B4421}"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C0E5B-07CE-4238-8A76-35A1F86B4421}"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C0E5B-07CE-4238-8A76-35A1F86B4421}"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C0E5B-07CE-4238-8A76-35A1F86B4421}"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C0E5B-07CE-4238-8A76-35A1F86B4421}"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0E5B-07CE-4238-8A76-35A1F86B4421}"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0E5B-07CE-4238-8A76-35A1F86B4421}"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21F4-173A-444A-A8D7-4CDD9CECD6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181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C0E5B-07CE-4238-8A76-35A1F86B4421}" type="datetimeFigureOut">
              <a:rPr lang="en-US" smtClean="0"/>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C21F4-173A-444A-A8D7-4CDD9CECD6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erry wood paneling.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5404714" y="1219200"/>
            <a:ext cx="3739286" cy="4648200"/>
          </a:xfrm>
        </p:spPr>
        <p:txBody>
          <a:bodyPr>
            <a:normAutofit fontScale="90000"/>
          </a:bodyPr>
          <a:lstStyle/>
          <a:p>
            <a:r>
              <a:rPr lang="en-US" sz="4900" b="1" dirty="0" smtClean="0">
                <a:solidFill>
                  <a:schemeClr val="bg1"/>
                </a:solidFill>
                <a:latin typeface="Batang" panose="02030600000101010101" pitchFamily="18" charset="-127"/>
                <a:ea typeface="Batang" panose="02030600000101010101" pitchFamily="18" charset="-127"/>
              </a:rPr>
              <a:t>In and For Community: Helpful Models in Churches</a:t>
            </a:r>
            <a:br>
              <a:rPr lang="en-US" sz="4900" b="1" dirty="0" smtClean="0">
                <a:solidFill>
                  <a:schemeClr val="bg1"/>
                </a:solidFill>
                <a:latin typeface="Batang" panose="02030600000101010101" pitchFamily="18" charset="-127"/>
                <a:ea typeface="Batang" panose="02030600000101010101" pitchFamily="18" charset="-127"/>
              </a:rPr>
            </a:br>
            <a:r>
              <a:rPr lang="en-US" sz="4900" b="1" dirty="0" smtClean="0">
                <a:solidFill>
                  <a:schemeClr val="bg1"/>
                </a:solidFill>
                <a:latin typeface="Batang" panose="02030600000101010101" pitchFamily="18" charset="-127"/>
                <a:ea typeface="Batang" panose="02030600000101010101" pitchFamily="18" charset="-127"/>
              </a:rPr>
              <a:t/>
            </a:r>
            <a:br>
              <a:rPr lang="en-US" sz="4900" b="1" dirty="0" smtClean="0">
                <a:solidFill>
                  <a:schemeClr val="bg1"/>
                </a:solidFill>
                <a:latin typeface="Batang" panose="02030600000101010101" pitchFamily="18" charset="-127"/>
                <a:ea typeface="Batang" panose="02030600000101010101" pitchFamily="18" charset="-127"/>
              </a:rPr>
            </a:br>
            <a:r>
              <a:rPr lang="en-US" sz="2200" b="1" dirty="0" smtClean="0">
                <a:solidFill>
                  <a:schemeClr val="bg1"/>
                </a:solidFill>
                <a:latin typeface="Batang" panose="02030600000101010101" pitchFamily="18" charset="-127"/>
                <a:ea typeface="Batang" panose="02030600000101010101" pitchFamily="18" charset="-127"/>
              </a:rPr>
              <a:t>Dr. Amy L. Sherman</a:t>
            </a:r>
            <a:r>
              <a:rPr lang="en-US" sz="2700" b="1" dirty="0" smtClean="0">
                <a:solidFill>
                  <a:schemeClr val="bg1"/>
                </a:solidFill>
                <a:latin typeface="Batang" panose="02030600000101010101" pitchFamily="18" charset="-127"/>
                <a:ea typeface="Batang" panose="02030600000101010101" pitchFamily="18" charset="-127"/>
              </a:rPr>
              <a:t/>
            </a:r>
            <a:br>
              <a:rPr lang="en-US" sz="2700" b="1" dirty="0" smtClean="0">
                <a:solidFill>
                  <a:schemeClr val="bg1"/>
                </a:solidFill>
                <a:latin typeface="Batang" panose="02030600000101010101" pitchFamily="18" charset="-127"/>
                <a:ea typeface="Batang" panose="02030600000101010101" pitchFamily="18" charset="-127"/>
              </a:rPr>
            </a:br>
            <a:r>
              <a:rPr lang="en-US" sz="2700" b="1" dirty="0" smtClean="0">
                <a:solidFill>
                  <a:schemeClr val="bg1"/>
                </a:solidFill>
                <a:latin typeface="Batang" panose="02030600000101010101" pitchFamily="18" charset="-127"/>
                <a:ea typeface="Batang" panose="02030600000101010101" pitchFamily="18" charset="-127"/>
              </a:rPr>
              <a:t/>
            </a:r>
            <a:br>
              <a:rPr lang="en-US" sz="2700" b="1" dirty="0" smtClean="0">
                <a:solidFill>
                  <a:schemeClr val="bg1"/>
                </a:solidFill>
                <a:latin typeface="Batang" panose="02030600000101010101" pitchFamily="18" charset="-127"/>
                <a:ea typeface="Batang" panose="02030600000101010101" pitchFamily="18" charset="-127"/>
              </a:rPr>
            </a:br>
            <a:endParaRPr lang="en-US" sz="2700" b="1" dirty="0">
              <a:solidFill>
                <a:schemeClr val="bg1"/>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04714"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231106"/>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Atlanta</a:t>
            </a:r>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2311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660" y="5124527"/>
            <a:ext cx="3987879" cy="17262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56" y="1263763"/>
            <a:ext cx="8244485" cy="3925072"/>
          </a:xfrm>
          <a:prstGeom prst="rect">
            <a:avLst/>
          </a:prstGeom>
        </p:spPr>
      </p:pic>
    </p:spTree>
    <p:extLst>
      <p:ext uri="{BB962C8B-B14F-4D97-AF65-F5344CB8AC3E}">
        <p14:creationId xmlns:p14="http://schemas.microsoft.com/office/powerpoint/2010/main" val="13449790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295400"/>
            <a:ext cx="5887272" cy="5182324"/>
          </a:xfrm>
          <a:prstGeom prst="rect">
            <a:avLst/>
          </a:prstGeom>
        </p:spPr>
      </p:pic>
    </p:spTree>
    <p:extLst>
      <p:ext uri="{BB962C8B-B14F-4D97-AF65-F5344CB8AC3E}">
        <p14:creationId xmlns:p14="http://schemas.microsoft.com/office/powerpoint/2010/main" val="555005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007" y="5134450"/>
            <a:ext cx="1294764" cy="1723550"/>
          </a:xfrm>
          <a:prstGeom prst="rect">
            <a:avLst/>
          </a:prstGeom>
        </p:spPr>
      </p:pic>
      <p:sp>
        <p:nvSpPr>
          <p:cNvPr id="2" name="Rectangle 1"/>
          <p:cNvSpPr/>
          <p:nvPr/>
        </p:nvSpPr>
        <p:spPr>
          <a:xfrm>
            <a:off x="0" y="0"/>
            <a:ext cx="9165771" cy="1447800"/>
          </a:xfrm>
          <a:prstGeom prst="rect">
            <a:avLst/>
          </a:prstGeom>
          <a:solidFill>
            <a:srgbClr val="FFB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457200"/>
            <a:ext cx="8153400" cy="769441"/>
          </a:xfrm>
          <a:prstGeom prst="rect">
            <a:avLst/>
          </a:prstGeom>
          <a:noFill/>
        </p:spPr>
        <p:txBody>
          <a:bodyPr wrap="square" rtlCol="0">
            <a:spAutoFit/>
          </a:bodyPr>
          <a:lstStyle/>
          <a:p>
            <a:r>
              <a:rPr lang="en-US" sz="4400" b="1" dirty="0" smtClean="0">
                <a:solidFill>
                  <a:srgbClr val="47362D"/>
                </a:solidFill>
                <a:latin typeface="Batang" panose="02030600000101010101" pitchFamily="18" charset="-127"/>
                <a:ea typeface="Batang" panose="02030600000101010101" pitchFamily="18" charset="-127"/>
              </a:rPr>
              <a:t>The National VILC Initiative</a:t>
            </a:r>
            <a:endParaRPr lang="en-US" sz="4400" b="1" dirty="0">
              <a:solidFill>
                <a:srgbClr val="47362D"/>
              </a:solidFill>
              <a:latin typeface="Batang" panose="02030600000101010101" pitchFamily="18" charset="-127"/>
              <a:ea typeface="Batang" panose="02030600000101010101" pitchFamily="18" charset="-127"/>
            </a:endParaRPr>
          </a:p>
        </p:txBody>
      </p:sp>
      <p:sp>
        <p:nvSpPr>
          <p:cNvPr id="6" name="TextBox 5"/>
          <p:cNvSpPr txBox="1"/>
          <p:nvPr/>
        </p:nvSpPr>
        <p:spPr>
          <a:xfrm>
            <a:off x="228599" y="2133599"/>
            <a:ext cx="8289789" cy="3323987"/>
          </a:xfrm>
          <a:prstGeom prst="rect">
            <a:avLst/>
          </a:prstGeom>
          <a:noFill/>
        </p:spPr>
        <p:txBody>
          <a:bodyPr wrap="square" rtlCol="0">
            <a:spAutoFit/>
          </a:bodyPr>
          <a:lstStyle/>
          <a:p>
            <a:r>
              <a:rPr lang="en-US" sz="3200" b="1" dirty="0" smtClean="0">
                <a:solidFill>
                  <a:srgbClr val="FFBB11"/>
                </a:solidFill>
                <a:latin typeface="Batang" panose="02030600000101010101" pitchFamily="18" charset="-127"/>
                <a:ea typeface="Batang" panose="02030600000101010101" pitchFamily="18" charset="-127"/>
                <a:sym typeface="Wingdings"/>
              </a:rPr>
              <a:t> </a:t>
            </a:r>
            <a:r>
              <a:rPr lang="en-US" sz="3200" b="1" dirty="0" smtClean="0">
                <a:solidFill>
                  <a:srgbClr val="FFBB11"/>
                </a:solidFill>
                <a:latin typeface="Batang" panose="02030600000101010101" pitchFamily="18" charset="-127"/>
                <a:ea typeface="Batang" panose="02030600000101010101" pitchFamily="18" charset="-127"/>
              </a:rPr>
              <a:t>Launched 2012-1013</a:t>
            </a:r>
          </a:p>
          <a:p>
            <a:r>
              <a:rPr lang="en-US" sz="3200" b="1" dirty="0" smtClean="0">
                <a:solidFill>
                  <a:srgbClr val="FFBB11"/>
                </a:solidFill>
                <a:latin typeface="Batang" panose="02030600000101010101" pitchFamily="18" charset="-127"/>
                <a:ea typeface="Batang" panose="02030600000101010101" pitchFamily="18" charset="-127"/>
                <a:sym typeface="Wingdings"/>
              </a:rPr>
              <a:t> </a:t>
            </a:r>
            <a:r>
              <a:rPr lang="en-US" sz="3200" b="1" dirty="0" smtClean="0">
                <a:solidFill>
                  <a:srgbClr val="FFBB11"/>
                </a:solidFill>
                <a:latin typeface="Batang" panose="02030600000101010101" pitchFamily="18" charset="-127"/>
                <a:ea typeface="Batang" panose="02030600000101010101" pitchFamily="18" charset="-127"/>
              </a:rPr>
              <a:t>42 Congregations in total</a:t>
            </a:r>
          </a:p>
          <a:p>
            <a:r>
              <a:rPr lang="en-US" sz="3200" b="1" dirty="0" smtClean="0">
                <a:solidFill>
                  <a:srgbClr val="FFBB11"/>
                </a:solidFill>
                <a:latin typeface="Batang" panose="02030600000101010101" pitchFamily="18" charset="-127"/>
                <a:ea typeface="Batang" panose="02030600000101010101" pitchFamily="18" charset="-127"/>
                <a:sym typeface="Wingdings"/>
              </a:rPr>
              <a:t> </a:t>
            </a:r>
            <a:r>
              <a:rPr lang="en-US" sz="3200" b="1" dirty="0" smtClean="0">
                <a:solidFill>
                  <a:srgbClr val="FFBB11"/>
                </a:solidFill>
                <a:latin typeface="Batang" panose="02030600000101010101" pitchFamily="18" charset="-127"/>
                <a:ea typeface="Batang" panose="02030600000101010101" pitchFamily="18" charset="-127"/>
              </a:rPr>
              <a:t>Church </a:t>
            </a:r>
            <a:r>
              <a:rPr lang="en-US" sz="3200" b="1" dirty="0">
                <a:solidFill>
                  <a:srgbClr val="FFBB11"/>
                </a:solidFill>
                <a:latin typeface="Batang" panose="02030600000101010101" pitchFamily="18" charset="-127"/>
                <a:ea typeface="Batang" panose="02030600000101010101" pitchFamily="18" charset="-127"/>
              </a:rPr>
              <a:t>teams = </a:t>
            </a:r>
            <a:r>
              <a:rPr lang="en-US" sz="3200" b="1" dirty="0" smtClean="0">
                <a:solidFill>
                  <a:srgbClr val="FFBB11"/>
                </a:solidFill>
                <a:latin typeface="Batang" panose="02030600000101010101" pitchFamily="18" charset="-127"/>
                <a:ea typeface="Batang" panose="02030600000101010101" pitchFamily="18" charset="-127"/>
              </a:rPr>
              <a:t>1 to 2 </a:t>
            </a:r>
            <a:r>
              <a:rPr lang="en-US" sz="3200" b="1" dirty="0">
                <a:solidFill>
                  <a:srgbClr val="FFBB11"/>
                </a:solidFill>
                <a:latin typeface="Batang" panose="02030600000101010101" pitchFamily="18" charset="-127"/>
                <a:ea typeface="Batang" panose="02030600000101010101" pitchFamily="18" charset="-127"/>
              </a:rPr>
              <a:t>pastors plus a </a:t>
            </a:r>
            <a:r>
              <a:rPr lang="en-US" sz="3200" b="1" dirty="0" smtClean="0">
                <a:solidFill>
                  <a:srgbClr val="FFBB11"/>
                </a:solidFill>
                <a:latin typeface="Batang" panose="02030600000101010101" pitchFamily="18" charset="-127"/>
                <a:ea typeface="Batang" panose="02030600000101010101" pitchFamily="18" charset="-127"/>
              </a:rPr>
              <a:t>                                                                                                              marketplace layperson(s)</a:t>
            </a:r>
            <a:endParaRPr lang="en-US" sz="3200" b="1" dirty="0">
              <a:solidFill>
                <a:srgbClr val="FFBB11"/>
              </a:solidFill>
              <a:latin typeface="Batang" panose="02030600000101010101" pitchFamily="18" charset="-127"/>
              <a:ea typeface="Batang" panose="02030600000101010101" pitchFamily="18" charset="-127"/>
            </a:endParaRPr>
          </a:p>
          <a:p>
            <a:r>
              <a:rPr lang="en-US" sz="3200" b="1" dirty="0" smtClean="0">
                <a:solidFill>
                  <a:srgbClr val="FFBB11"/>
                </a:solidFill>
                <a:latin typeface="Batang" panose="02030600000101010101" pitchFamily="18" charset="-127"/>
                <a:ea typeface="Batang" panose="02030600000101010101" pitchFamily="18" charset="-127"/>
                <a:sym typeface="Wingdings"/>
              </a:rPr>
              <a:t> </a:t>
            </a:r>
            <a:r>
              <a:rPr lang="en-US" sz="3200" b="1" dirty="0" smtClean="0">
                <a:solidFill>
                  <a:srgbClr val="FFBB11"/>
                </a:solidFill>
                <a:latin typeface="Batang" panose="02030600000101010101" pitchFamily="18" charset="-127"/>
                <a:ea typeface="Batang" panose="02030600000101010101" pitchFamily="18" charset="-127"/>
              </a:rPr>
              <a:t>Gather </a:t>
            </a:r>
            <a:r>
              <a:rPr lang="en-US" sz="3200" b="1" dirty="0">
                <a:solidFill>
                  <a:srgbClr val="FFBB11"/>
                </a:solidFill>
                <a:latin typeface="Batang" panose="02030600000101010101" pitchFamily="18" charset="-127"/>
                <a:ea typeface="Batang" panose="02030600000101010101" pitchFamily="18" charset="-127"/>
              </a:rPr>
              <a:t>4 times </a:t>
            </a:r>
            <a:r>
              <a:rPr lang="en-US" sz="3200" b="1" dirty="0" smtClean="0">
                <a:solidFill>
                  <a:srgbClr val="FFBB11"/>
                </a:solidFill>
                <a:latin typeface="Batang" panose="02030600000101010101" pitchFamily="18" charset="-127"/>
                <a:ea typeface="Batang" panose="02030600000101010101" pitchFamily="18" charset="-127"/>
              </a:rPr>
              <a:t>face-to-face </a:t>
            </a:r>
            <a:r>
              <a:rPr lang="en-US" sz="3200" b="1" dirty="0">
                <a:solidFill>
                  <a:srgbClr val="FFBB11"/>
                </a:solidFill>
                <a:latin typeface="Batang" panose="02030600000101010101" pitchFamily="18" charset="-127"/>
                <a:ea typeface="Batang" panose="02030600000101010101" pitchFamily="18" charset="-127"/>
              </a:rPr>
              <a:t>(including the field experience at Acton U)</a:t>
            </a:r>
          </a:p>
          <a:p>
            <a:endParaRPr lang="en-US" dirty="0"/>
          </a:p>
        </p:txBody>
      </p:sp>
    </p:spTree>
    <p:extLst>
      <p:ext uri="{BB962C8B-B14F-4D97-AF65-F5344CB8AC3E}">
        <p14:creationId xmlns:p14="http://schemas.microsoft.com/office/powerpoint/2010/main" val="7294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A1E0F">
            <a:alpha val="8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007" y="5134450"/>
            <a:ext cx="1294764" cy="1723550"/>
          </a:xfrm>
          <a:prstGeom prst="rect">
            <a:avLst/>
          </a:prstGeom>
        </p:spPr>
      </p:pic>
      <p:sp>
        <p:nvSpPr>
          <p:cNvPr id="2" name="Rectangle 1"/>
          <p:cNvSpPr/>
          <p:nvPr/>
        </p:nvSpPr>
        <p:spPr>
          <a:xfrm>
            <a:off x="0" y="0"/>
            <a:ext cx="9165771" cy="1143000"/>
          </a:xfrm>
          <a:prstGeom prst="rect">
            <a:avLst/>
          </a:prstGeom>
          <a:solidFill>
            <a:srgbClr val="FFB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6185" y="108765"/>
            <a:ext cx="8153400" cy="769441"/>
          </a:xfrm>
          <a:prstGeom prst="rect">
            <a:avLst/>
          </a:prstGeom>
          <a:noFill/>
        </p:spPr>
        <p:txBody>
          <a:bodyPr wrap="square" rtlCol="0">
            <a:spAutoFit/>
          </a:bodyPr>
          <a:lstStyle/>
          <a:p>
            <a:r>
              <a:rPr lang="en-US" sz="4400" b="1" dirty="0" smtClean="0">
                <a:solidFill>
                  <a:srgbClr val="47362D"/>
                </a:solidFill>
                <a:latin typeface="Batang" panose="02030600000101010101" pitchFamily="18" charset="-127"/>
                <a:ea typeface="Batang" panose="02030600000101010101" pitchFamily="18" charset="-127"/>
              </a:rPr>
              <a:t>VILC: Primary Objectives</a:t>
            </a:r>
            <a:endParaRPr lang="en-US" sz="4400" b="1" dirty="0">
              <a:solidFill>
                <a:srgbClr val="47362D"/>
              </a:solidFill>
              <a:latin typeface="Batang" panose="02030600000101010101" pitchFamily="18" charset="-127"/>
              <a:ea typeface="Batang" panose="02030600000101010101" pitchFamily="18" charset="-127"/>
            </a:endParaRPr>
          </a:p>
        </p:txBody>
      </p:sp>
      <p:sp>
        <p:nvSpPr>
          <p:cNvPr id="6" name="TextBox 5"/>
          <p:cNvSpPr txBox="1"/>
          <p:nvPr/>
        </p:nvSpPr>
        <p:spPr>
          <a:xfrm>
            <a:off x="228599" y="1332534"/>
            <a:ext cx="8289789" cy="4431983"/>
          </a:xfrm>
          <a:prstGeom prst="rect">
            <a:avLst/>
          </a:prstGeom>
          <a:noFill/>
        </p:spPr>
        <p:txBody>
          <a:bodyPr wrap="square" rtlCol="0">
            <a:spAutoFit/>
          </a:bodyPr>
          <a:lstStyle/>
          <a:p>
            <a:pPr lvl="0"/>
            <a:r>
              <a:rPr lang="en-US" sz="3200" b="1" dirty="0" smtClean="0">
                <a:solidFill>
                  <a:srgbClr val="FFBB11"/>
                </a:solidFill>
                <a:latin typeface="Batang" panose="02030600000101010101" pitchFamily="18" charset="-127"/>
                <a:ea typeface="Batang" panose="02030600000101010101" pitchFamily="18" charset="-127"/>
                <a:sym typeface="Wingdings"/>
              </a:rPr>
              <a:t></a:t>
            </a:r>
            <a:r>
              <a:rPr lang="en-US" sz="2800" b="1" dirty="0">
                <a:latin typeface="Batang" panose="02030600000101010101" pitchFamily="18" charset="-127"/>
                <a:ea typeface="Batang" panose="02030600000101010101" pitchFamily="18" charset="-127"/>
              </a:rPr>
              <a:t>Participating pastors implementing more and better preaching and teaching on faith, work, vocation, and economics;</a:t>
            </a:r>
          </a:p>
          <a:p>
            <a:endParaRPr lang="en-US" sz="3200" b="1" dirty="0" smtClean="0">
              <a:solidFill>
                <a:srgbClr val="FFBB11"/>
              </a:solidFill>
              <a:latin typeface="Batang" panose="02030600000101010101" pitchFamily="18" charset="-127"/>
              <a:ea typeface="Batang" panose="02030600000101010101" pitchFamily="18" charset="-127"/>
            </a:endParaRPr>
          </a:p>
          <a:p>
            <a:pPr lvl="0"/>
            <a:r>
              <a:rPr lang="en-US" sz="3200" b="1" dirty="0" smtClean="0">
                <a:solidFill>
                  <a:srgbClr val="FFBB11"/>
                </a:solidFill>
                <a:latin typeface="Batang" panose="02030600000101010101" pitchFamily="18" charset="-127"/>
                <a:ea typeface="Batang" panose="02030600000101010101" pitchFamily="18" charset="-127"/>
                <a:sym typeface="Wingdings"/>
              </a:rPr>
              <a:t> </a:t>
            </a:r>
            <a:r>
              <a:rPr lang="en-US" sz="2800" b="1" dirty="0">
                <a:latin typeface="Batang" panose="02030600000101010101" pitchFamily="18" charset="-127"/>
                <a:ea typeface="Batang" panose="02030600000101010101" pitchFamily="18" charset="-127"/>
              </a:rPr>
              <a:t>Participating members forging new friendships leading to more sustained infusion activities, as well as new partnerships for effective whole-life discipleship and city flourishing;</a:t>
            </a:r>
          </a:p>
          <a:p>
            <a:endParaRPr lang="en-US" dirty="0"/>
          </a:p>
        </p:txBody>
      </p:sp>
    </p:spTree>
    <p:extLst>
      <p:ext uri="{BB962C8B-B14F-4D97-AF65-F5344CB8AC3E}">
        <p14:creationId xmlns:p14="http://schemas.microsoft.com/office/powerpoint/2010/main" val="90503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A1E0F">
            <a:alpha val="75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007" y="5134450"/>
            <a:ext cx="1294764" cy="1723550"/>
          </a:xfrm>
          <a:prstGeom prst="rect">
            <a:avLst/>
          </a:prstGeom>
        </p:spPr>
      </p:pic>
      <p:sp>
        <p:nvSpPr>
          <p:cNvPr id="2" name="Rectangle 1"/>
          <p:cNvSpPr/>
          <p:nvPr/>
        </p:nvSpPr>
        <p:spPr>
          <a:xfrm>
            <a:off x="0" y="0"/>
            <a:ext cx="9165771" cy="1143000"/>
          </a:xfrm>
          <a:prstGeom prst="rect">
            <a:avLst/>
          </a:prstGeom>
          <a:solidFill>
            <a:srgbClr val="FFB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6185" y="108765"/>
            <a:ext cx="8153400" cy="769441"/>
          </a:xfrm>
          <a:prstGeom prst="rect">
            <a:avLst/>
          </a:prstGeom>
          <a:noFill/>
        </p:spPr>
        <p:txBody>
          <a:bodyPr wrap="square" rtlCol="0">
            <a:spAutoFit/>
          </a:bodyPr>
          <a:lstStyle/>
          <a:p>
            <a:r>
              <a:rPr lang="en-US" sz="4400" b="1" dirty="0" smtClean="0">
                <a:solidFill>
                  <a:srgbClr val="47362D"/>
                </a:solidFill>
                <a:latin typeface="Batang" panose="02030600000101010101" pitchFamily="18" charset="-127"/>
                <a:ea typeface="Batang" panose="02030600000101010101" pitchFamily="18" charset="-127"/>
              </a:rPr>
              <a:t>VILC: Primary Objectives</a:t>
            </a:r>
            <a:endParaRPr lang="en-US" sz="4400" b="1" dirty="0">
              <a:solidFill>
                <a:srgbClr val="47362D"/>
              </a:solidFill>
              <a:latin typeface="Batang" panose="02030600000101010101" pitchFamily="18" charset="-127"/>
              <a:ea typeface="Batang" panose="02030600000101010101" pitchFamily="18" charset="-127"/>
            </a:endParaRPr>
          </a:p>
        </p:txBody>
      </p:sp>
      <p:sp>
        <p:nvSpPr>
          <p:cNvPr id="6" name="TextBox 5"/>
          <p:cNvSpPr txBox="1"/>
          <p:nvPr/>
        </p:nvSpPr>
        <p:spPr>
          <a:xfrm>
            <a:off x="228599" y="1332534"/>
            <a:ext cx="8289789" cy="5170646"/>
          </a:xfrm>
          <a:prstGeom prst="rect">
            <a:avLst/>
          </a:prstGeom>
          <a:noFill/>
        </p:spPr>
        <p:txBody>
          <a:bodyPr wrap="square" rtlCol="0">
            <a:spAutoFit/>
          </a:bodyPr>
          <a:lstStyle/>
          <a:p>
            <a:pPr lvl="0"/>
            <a:r>
              <a:rPr lang="en-US" sz="3200" b="1" dirty="0" smtClean="0">
                <a:solidFill>
                  <a:srgbClr val="FFBB11"/>
                </a:solidFill>
                <a:latin typeface="Batang" panose="02030600000101010101" pitchFamily="18" charset="-127"/>
                <a:ea typeface="Batang" panose="02030600000101010101" pitchFamily="18" charset="-127"/>
                <a:sym typeface="Wingdings"/>
              </a:rPr>
              <a:t></a:t>
            </a:r>
            <a:r>
              <a:rPr lang="en-US" sz="2400" b="1" dirty="0">
                <a:latin typeface="Batang" panose="02030600000101010101" pitchFamily="18" charset="-127"/>
                <a:ea typeface="Batang" panose="02030600000101010101" pitchFamily="18" charset="-127"/>
              </a:rPr>
              <a:t>Participating marketplace lay leaders engaging in new or deepened practices of faith-work integration at their jobs and communicating excitement about this to their friends at work and church</a:t>
            </a:r>
            <a:r>
              <a:rPr lang="en-US" sz="2400" b="1" dirty="0" smtClean="0">
                <a:latin typeface="Batang" panose="02030600000101010101" pitchFamily="18" charset="-127"/>
                <a:ea typeface="Batang" panose="02030600000101010101" pitchFamily="18" charset="-127"/>
              </a:rPr>
              <a:t>;</a:t>
            </a:r>
            <a:endParaRPr lang="en-US" sz="2400" b="1" dirty="0">
              <a:latin typeface="Batang" panose="02030600000101010101" pitchFamily="18" charset="-127"/>
              <a:ea typeface="Batang" panose="02030600000101010101" pitchFamily="18" charset="-127"/>
            </a:endParaRPr>
          </a:p>
          <a:p>
            <a:endParaRPr lang="en-US" sz="3200" b="1" dirty="0" smtClean="0">
              <a:solidFill>
                <a:srgbClr val="FFBB11"/>
              </a:solidFill>
              <a:latin typeface="Batang" panose="02030600000101010101" pitchFamily="18" charset="-127"/>
              <a:ea typeface="Batang" panose="02030600000101010101" pitchFamily="18" charset="-127"/>
            </a:endParaRPr>
          </a:p>
          <a:p>
            <a:pPr lvl="0"/>
            <a:r>
              <a:rPr lang="en-US" sz="3200" b="1" dirty="0" smtClean="0">
                <a:solidFill>
                  <a:srgbClr val="FFBB11"/>
                </a:solidFill>
                <a:latin typeface="Batang" panose="02030600000101010101" pitchFamily="18" charset="-127"/>
                <a:ea typeface="Batang" panose="02030600000101010101" pitchFamily="18" charset="-127"/>
                <a:sym typeface="Wingdings"/>
              </a:rPr>
              <a:t></a:t>
            </a:r>
            <a:r>
              <a:rPr lang="en-US" sz="2400" b="1" dirty="0">
                <a:latin typeface="Batang" panose="02030600000101010101" pitchFamily="18" charset="-127"/>
                <a:ea typeface="Batang" panose="02030600000101010101" pitchFamily="18" charset="-127"/>
              </a:rPr>
              <a:t>Participating churches implementing actions that increase emphasis on vocational stewardship throughout all their congregational ministries (e.g., liturgies, adult education programs, small groups, youth and children’s ministries, local and foreign missions), such that this commitment becomes a </a:t>
            </a:r>
            <a:r>
              <a:rPr lang="en-US" sz="2400" b="1" dirty="0" smtClean="0">
                <a:latin typeface="Batang" panose="02030600000101010101" pitchFamily="18" charset="-127"/>
                <a:ea typeface="Batang" panose="02030600000101010101" pitchFamily="18" charset="-127"/>
              </a:rPr>
              <a:t>permanent</a:t>
            </a:r>
          </a:p>
          <a:p>
            <a:pPr lvl="0"/>
            <a:r>
              <a:rPr lang="en-US" sz="2400" b="1" dirty="0" smtClean="0">
                <a:latin typeface="Batang" panose="02030600000101010101" pitchFamily="18" charset="-127"/>
                <a:ea typeface="Batang" panose="02030600000101010101" pitchFamily="18" charset="-127"/>
              </a:rPr>
              <a:t>part </a:t>
            </a:r>
            <a:r>
              <a:rPr lang="en-US" sz="2400" b="1" dirty="0">
                <a:latin typeface="Batang" panose="02030600000101010101" pitchFamily="18" charset="-127"/>
                <a:ea typeface="Batang" panose="02030600000101010101" pitchFamily="18" charset="-127"/>
              </a:rPr>
              <a:t>of the churches’ DNA</a:t>
            </a:r>
            <a:r>
              <a:rPr lang="en-US" sz="2400" b="1" dirty="0" smtClean="0">
                <a:latin typeface="Batang" panose="02030600000101010101" pitchFamily="18" charset="-127"/>
                <a:ea typeface="Batang" panose="02030600000101010101" pitchFamily="18" charset="-127"/>
              </a:rPr>
              <a:t>;</a:t>
            </a:r>
            <a:endParaRPr lang="en-US" sz="2400" b="1" dirty="0">
              <a:latin typeface="Batang" panose="02030600000101010101" pitchFamily="18" charset="-127"/>
              <a:ea typeface="Batang" panose="02030600000101010101" pitchFamily="18" charset="-127"/>
            </a:endParaRPr>
          </a:p>
          <a:p>
            <a:endParaRPr lang="en-US" dirty="0"/>
          </a:p>
        </p:txBody>
      </p:sp>
    </p:spTree>
    <p:extLst>
      <p:ext uri="{BB962C8B-B14F-4D97-AF65-F5344CB8AC3E}">
        <p14:creationId xmlns:p14="http://schemas.microsoft.com/office/powerpoint/2010/main" val="311759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1E0F">
            <a:alpha val="8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007" y="5134450"/>
            <a:ext cx="1294764" cy="1723550"/>
          </a:xfrm>
          <a:prstGeom prst="rect">
            <a:avLst/>
          </a:prstGeom>
        </p:spPr>
      </p:pic>
      <p:sp>
        <p:nvSpPr>
          <p:cNvPr id="2" name="Rectangle 1"/>
          <p:cNvSpPr/>
          <p:nvPr/>
        </p:nvSpPr>
        <p:spPr>
          <a:xfrm>
            <a:off x="0" y="0"/>
            <a:ext cx="9165771" cy="1143000"/>
          </a:xfrm>
          <a:prstGeom prst="rect">
            <a:avLst/>
          </a:prstGeom>
          <a:solidFill>
            <a:srgbClr val="FFB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6185" y="108765"/>
            <a:ext cx="8153400" cy="769441"/>
          </a:xfrm>
          <a:prstGeom prst="rect">
            <a:avLst/>
          </a:prstGeom>
          <a:noFill/>
        </p:spPr>
        <p:txBody>
          <a:bodyPr wrap="square" rtlCol="0">
            <a:spAutoFit/>
          </a:bodyPr>
          <a:lstStyle/>
          <a:p>
            <a:r>
              <a:rPr lang="en-US" sz="4400" b="1" dirty="0" smtClean="0">
                <a:solidFill>
                  <a:srgbClr val="47362D"/>
                </a:solidFill>
                <a:latin typeface="Batang" panose="02030600000101010101" pitchFamily="18" charset="-127"/>
                <a:ea typeface="Batang" panose="02030600000101010101" pitchFamily="18" charset="-127"/>
              </a:rPr>
              <a:t>VILC: Primary Objectives</a:t>
            </a:r>
            <a:endParaRPr lang="en-US" sz="4400" b="1" dirty="0">
              <a:solidFill>
                <a:srgbClr val="47362D"/>
              </a:solidFill>
              <a:latin typeface="Batang" panose="02030600000101010101" pitchFamily="18" charset="-127"/>
              <a:ea typeface="Batang" panose="02030600000101010101" pitchFamily="18" charset="-127"/>
            </a:endParaRPr>
          </a:p>
        </p:txBody>
      </p:sp>
      <p:sp>
        <p:nvSpPr>
          <p:cNvPr id="6" name="TextBox 5"/>
          <p:cNvSpPr txBox="1"/>
          <p:nvPr/>
        </p:nvSpPr>
        <p:spPr>
          <a:xfrm>
            <a:off x="228599" y="1905000"/>
            <a:ext cx="8289789" cy="3508653"/>
          </a:xfrm>
          <a:prstGeom prst="rect">
            <a:avLst/>
          </a:prstGeom>
          <a:noFill/>
        </p:spPr>
        <p:txBody>
          <a:bodyPr wrap="square" rtlCol="0">
            <a:spAutoFit/>
          </a:bodyPr>
          <a:lstStyle/>
          <a:p>
            <a:r>
              <a:rPr lang="en-US" sz="3200" b="1" dirty="0" smtClean="0">
                <a:solidFill>
                  <a:srgbClr val="FFBB11"/>
                </a:solidFill>
                <a:latin typeface="Batang" panose="02030600000101010101" pitchFamily="18" charset="-127"/>
                <a:ea typeface="Batang" panose="02030600000101010101" pitchFamily="18" charset="-127"/>
                <a:sym typeface="Wingdings"/>
              </a:rPr>
              <a:t></a:t>
            </a:r>
            <a:r>
              <a:rPr lang="en-US" sz="2800" b="1" dirty="0">
                <a:latin typeface="Batang" panose="02030600000101010101" pitchFamily="18" charset="-127"/>
                <a:ea typeface="Batang" panose="02030600000101010101" pitchFamily="18" charset="-127"/>
              </a:rPr>
              <a:t>Participating churches engaging in teaching and activities that help congregants to be effectively equipped, encouraged, and deployed to love and serve their neighbors and advance the common good in their communities in and through their daily callings.</a:t>
            </a:r>
          </a:p>
          <a:p>
            <a:pPr lvl="0"/>
            <a:endParaRPr lang="en-US" sz="3200" b="1" dirty="0" smtClean="0">
              <a:solidFill>
                <a:srgbClr val="FFBB11"/>
              </a:solidFill>
              <a:latin typeface="Batang" panose="02030600000101010101" pitchFamily="18" charset="-127"/>
              <a:ea typeface="Batang" panose="02030600000101010101" pitchFamily="18" charset="-127"/>
            </a:endParaRPr>
          </a:p>
          <a:p>
            <a:pPr lvl="0"/>
            <a:endParaRPr lang="en-US" dirty="0"/>
          </a:p>
        </p:txBody>
      </p:sp>
    </p:spTree>
    <p:extLst>
      <p:ext uri="{BB962C8B-B14F-4D97-AF65-F5344CB8AC3E}">
        <p14:creationId xmlns:p14="http://schemas.microsoft.com/office/powerpoint/2010/main" val="173781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228600"/>
            <a:ext cx="5867400" cy="769441"/>
          </a:xfrm>
          <a:prstGeom prst="rect">
            <a:avLst/>
          </a:prstGeom>
          <a:solidFill>
            <a:srgbClr val="FFBF17"/>
          </a:solidFill>
        </p:spPr>
        <p:txBody>
          <a:bodyPr wrap="square" rtlCol="0">
            <a:spAutoFit/>
          </a:bodyPr>
          <a:lstStyle/>
          <a:p>
            <a:r>
              <a:rPr lang="en-US" sz="3200" b="1" dirty="0" smtClean="0">
                <a:solidFill>
                  <a:srgbClr val="7A1E0F"/>
                </a:solidFill>
                <a:latin typeface="Batang" panose="02030600000101010101" pitchFamily="18" charset="-127"/>
                <a:ea typeface="Batang" panose="02030600000101010101" pitchFamily="18" charset="-127"/>
              </a:rPr>
              <a:t>  </a:t>
            </a:r>
            <a:r>
              <a:rPr lang="en-US" sz="4400" b="1" dirty="0">
                <a:solidFill>
                  <a:srgbClr val="3B0E07"/>
                </a:solidFill>
                <a:latin typeface="Batang" panose="02030600000101010101" pitchFamily="18" charset="-127"/>
                <a:ea typeface="Batang" panose="02030600000101010101" pitchFamily="18" charset="-127"/>
              </a:rPr>
              <a:t>5</a:t>
            </a:r>
            <a:r>
              <a:rPr lang="en-US" sz="4400" b="1" dirty="0" smtClean="0">
                <a:solidFill>
                  <a:srgbClr val="3B0E07"/>
                </a:solidFill>
                <a:latin typeface="Batang" panose="02030600000101010101" pitchFamily="18" charset="-127"/>
                <a:ea typeface="Batang" panose="02030600000101010101" pitchFamily="18" charset="-127"/>
              </a:rPr>
              <a:t> Lessons Learned </a:t>
            </a:r>
            <a:endParaRPr lang="en-US" sz="4400" b="1" dirty="0">
              <a:solidFill>
                <a:srgbClr val="3B0E07"/>
              </a:solidFill>
              <a:latin typeface="Batang" panose="02030600000101010101" pitchFamily="18" charset="-127"/>
              <a:ea typeface="Batang" panose="02030600000101010101" pitchFamily="18" charset="-127"/>
            </a:endParaRPr>
          </a:p>
        </p:txBody>
      </p:sp>
      <p:sp>
        <p:nvSpPr>
          <p:cNvPr id="4" name="TextBox 3"/>
          <p:cNvSpPr txBox="1"/>
          <p:nvPr/>
        </p:nvSpPr>
        <p:spPr>
          <a:xfrm>
            <a:off x="4328886" y="1733452"/>
            <a:ext cx="4343400" cy="3539430"/>
          </a:xfrm>
          <a:prstGeom prst="rect">
            <a:avLst/>
          </a:prstGeom>
          <a:solidFill>
            <a:srgbClr val="FFBF17"/>
          </a:solidFill>
        </p:spPr>
        <p:txBody>
          <a:bodyPr wrap="square" rtlCol="0">
            <a:spAutoFit/>
          </a:bodyPr>
          <a:lstStyle/>
          <a:p>
            <a:pPr marL="457200" indent="-457200">
              <a:buFont typeface="Wingdings" panose="05000000000000000000" pitchFamily="2" charset="2"/>
              <a:buChar char="Ø"/>
            </a:pPr>
            <a:r>
              <a:rPr lang="en-US" sz="3200" b="1" dirty="0" smtClean="0">
                <a:solidFill>
                  <a:srgbClr val="3B0E07"/>
                </a:solidFill>
                <a:latin typeface="Batang" panose="02030600000101010101" pitchFamily="18" charset="-127"/>
                <a:ea typeface="Batang" panose="02030600000101010101" pitchFamily="18" charset="-127"/>
              </a:rPr>
              <a:t>How Could These Lessons Shape Your School’s Approach to Equipping</a:t>
            </a:r>
            <a:r>
              <a:rPr lang="en-US" sz="3200" b="1" dirty="0">
                <a:solidFill>
                  <a:srgbClr val="3B0E07"/>
                </a:solidFill>
                <a:latin typeface="Batang" panose="02030600000101010101" pitchFamily="18" charset="-127"/>
                <a:ea typeface="Batang" panose="02030600000101010101" pitchFamily="18" charset="-127"/>
              </a:rPr>
              <a:t> </a:t>
            </a:r>
            <a:r>
              <a:rPr lang="en-US" sz="3200" b="1" dirty="0" smtClean="0">
                <a:solidFill>
                  <a:srgbClr val="3B0E07"/>
                </a:solidFill>
                <a:latin typeface="Batang" panose="02030600000101010101" pitchFamily="18" charset="-127"/>
                <a:ea typeface="Batang" panose="02030600000101010101" pitchFamily="18" charset="-127"/>
              </a:rPr>
              <a:t>Church Leaders?  </a:t>
            </a:r>
          </a:p>
          <a:p>
            <a:endParaRPr lang="en-US" sz="3200" b="1" dirty="0">
              <a:latin typeface="Batang" panose="02030600000101010101" pitchFamily="18" charset="-127"/>
              <a:ea typeface="Batang" panose="02030600000101010101" pitchFamily="18" charset="-127"/>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3452"/>
            <a:ext cx="4038600" cy="5124548"/>
          </a:xfrm>
          <a:prstGeom prst="rect">
            <a:avLst/>
          </a:prstGeom>
        </p:spPr>
      </p:pic>
    </p:spTree>
    <p:extLst>
      <p:ext uri="{BB962C8B-B14F-4D97-AF65-F5344CB8AC3E}">
        <p14:creationId xmlns:p14="http://schemas.microsoft.com/office/powerpoint/2010/main" val="3892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0E0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2057400"/>
          </a:xfrm>
          <a:solidFill>
            <a:srgbClr val="F57617"/>
          </a:solidFill>
        </p:spPr>
        <p:txBody>
          <a:bodyPr>
            <a:normAutofit/>
          </a:bodyPr>
          <a:lstStyle/>
          <a:p>
            <a:pPr algn="l"/>
            <a:r>
              <a:rPr lang="en-US" sz="3600" b="1" dirty="0" smtClean="0">
                <a:solidFill>
                  <a:srgbClr val="3B0E07"/>
                </a:solidFill>
                <a:latin typeface="Batang" panose="02030600000101010101" pitchFamily="18" charset="-127"/>
                <a:ea typeface="Batang" panose="02030600000101010101" pitchFamily="18" charset="-127"/>
              </a:rPr>
              <a:t>1) Leaders </a:t>
            </a:r>
            <a:r>
              <a:rPr lang="en-US" sz="3600" b="1" dirty="0">
                <a:solidFill>
                  <a:srgbClr val="3B0E07"/>
                </a:solidFill>
                <a:latin typeface="Batang" panose="02030600000101010101" pitchFamily="18" charset="-127"/>
                <a:ea typeface="Batang" panose="02030600000101010101" pitchFamily="18" charset="-127"/>
              </a:rPr>
              <a:t>need exposure and education via an experiential pedagogy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6" y="5134450"/>
            <a:ext cx="1294764" cy="1723550"/>
          </a:xfrm>
          <a:prstGeom prst="rect">
            <a:avLst/>
          </a:prstGeom>
        </p:spPr>
      </p:pic>
      <p:sp>
        <p:nvSpPr>
          <p:cNvPr id="9" name="Rectangle 8"/>
          <p:cNvSpPr/>
          <p:nvPr/>
        </p:nvSpPr>
        <p:spPr>
          <a:xfrm>
            <a:off x="304800" y="2819400"/>
            <a:ext cx="7696200" cy="2954655"/>
          </a:xfrm>
          <a:prstGeom prst="rect">
            <a:avLst/>
          </a:prstGeom>
        </p:spPr>
        <p:txBody>
          <a:bodyPr wrap="square">
            <a:spAutoFit/>
          </a:bodyPr>
          <a:lstStyle/>
          <a:p>
            <a:r>
              <a:rPr lang="en-US" sz="2800" b="1" dirty="0">
                <a:solidFill>
                  <a:srgbClr val="FFBB11"/>
                </a:solidFill>
                <a:latin typeface="Batang" panose="02030600000101010101" pitchFamily="18" charset="-127"/>
                <a:ea typeface="Batang" panose="02030600000101010101" pitchFamily="18" charset="-127"/>
              </a:rPr>
              <a:t>“The VILC was more than just </a:t>
            </a:r>
            <a:r>
              <a:rPr lang="en-US" sz="4000" b="1" dirty="0">
                <a:solidFill>
                  <a:srgbClr val="FFBB11"/>
                </a:solidFill>
                <a:latin typeface="Batang" panose="02030600000101010101" pitchFamily="18" charset="-127"/>
                <a:ea typeface="Batang" panose="02030600000101010101" pitchFamily="18" charset="-127"/>
              </a:rPr>
              <a:t>hearing </a:t>
            </a:r>
            <a:r>
              <a:rPr lang="en-US" sz="2800" b="1" dirty="0">
                <a:solidFill>
                  <a:srgbClr val="FFBB11"/>
                </a:solidFill>
                <a:latin typeface="Batang" panose="02030600000101010101" pitchFamily="18" charset="-127"/>
                <a:ea typeface="Batang" panose="02030600000101010101" pitchFamily="18" charset="-127"/>
              </a:rPr>
              <a:t>ideas. It was </a:t>
            </a:r>
            <a:r>
              <a:rPr lang="en-US" sz="6600" b="1" i="1" dirty="0">
                <a:solidFill>
                  <a:srgbClr val="FFBB11"/>
                </a:solidFill>
                <a:latin typeface="Batang" panose="02030600000101010101" pitchFamily="18" charset="-127"/>
                <a:ea typeface="Batang" panose="02030600000101010101" pitchFamily="18" charset="-127"/>
              </a:rPr>
              <a:t>experiencing</a:t>
            </a:r>
            <a:r>
              <a:rPr lang="en-US" sz="2800" b="1" dirty="0">
                <a:solidFill>
                  <a:srgbClr val="FFBB11"/>
                </a:solidFill>
                <a:latin typeface="Batang" panose="02030600000101010101" pitchFamily="18" charset="-127"/>
                <a:ea typeface="Batang" panose="02030600000101010101" pitchFamily="18" charset="-127"/>
              </a:rPr>
              <a:t> them. The venues provided different ways of seeing the teaching actually worked out.” </a:t>
            </a:r>
            <a:endParaRPr lang="en-US" sz="2800" b="1" dirty="0" smtClean="0">
              <a:solidFill>
                <a:srgbClr val="FFBB11"/>
              </a:solidFill>
              <a:latin typeface="Batang" panose="02030600000101010101" pitchFamily="18" charset="-127"/>
              <a:ea typeface="Batang" panose="02030600000101010101" pitchFamily="18" charset="-127"/>
            </a:endParaRPr>
          </a:p>
          <a:p>
            <a:r>
              <a:rPr lang="en-US" sz="2400" b="1" dirty="0">
                <a:solidFill>
                  <a:srgbClr val="FFBB11"/>
                </a:solidFill>
                <a:latin typeface="Batang" panose="02030600000101010101" pitchFamily="18" charset="-127"/>
                <a:ea typeface="Batang" panose="02030600000101010101" pitchFamily="18" charset="-127"/>
              </a:rPr>
              <a:t> </a:t>
            </a:r>
            <a:r>
              <a:rPr lang="en-US" sz="2400" b="1" dirty="0" smtClean="0">
                <a:solidFill>
                  <a:srgbClr val="FFBB11"/>
                </a:solidFill>
                <a:latin typeface="Batang" panose="02030600000101010101" pitchFamily="18" charset="-127"/>
                <a:ea typeface="Batang" panose="02030600000101010101" pitchFamily="18" charset="-127"/>
              </a:rPr>
              <a:t>                                </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1482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a:solidFill>
            <a:srgbClr val="F57617"/>
          </a:solidFill>
        </p:spPr>
        <p:txBody>
          <a:bodyPr>
            <a:normAutofit/>
          </a:bodyPr>
          <a:lstStyle/>
          <a:p>
            <a:pPr algn="l"/>
            <a:r>
              <a:rPr lang="en-US" sz="3200" b="1" dirty="0" smtClean="0">
                <a:solidFill>
                  <a:srgbClr val="3B0E07"/>
                </a:solidFill>
                <a:latin typeface="Batang" panose="02030600000101010101" pitchFamily="18" charset="-127"/>
                <a:ea typeface="Batang" panose="02030600000101010101" pitchFamily="18" charset="-127"/>
              </a:rPr>
              <a:t>Leaders </a:t>
            </a:r>
            <a:r>
              <a:rPr lang="en-US" sz="3200" b="1" dirty="0">
                <a:solidFill>
                  <a:srgbClr val="3B0E07"/>
                </a:solidFill>
                <a:latin typeface="Batang" panose="02030600000101010101" pitchFamily="18" charset="-127"/>
                <a:ea typeface="Batang" panose="02030600000101010101" pitchFamily="18" charset="-127"/>
              </a:rPr>
              <a:t>need exposure and education via an experiential pedagogy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6462202" cy="3795850"/>
          </a:xfrm>
          <a:prstGeom prst="rect">
            <a:avLst/>
          </a:prstGeom>
        </p:spPr>
      </p:pic>
      <p:sp>
        <p:nvSpPr>
          <p:cNvPr id="4" name="TextBox 3"/>
          <p:cNvSpPr txBox="1"/>
          <p:nvPr/>
        </p:nvSpPr>
        <p:spPr>
          <a:xfrm>
            <a:off x="1364201" y="5786735"/>
            <a:ext cx="6629400" cy="461665"/>
          </a:xfrm>
          <a:prstGeom prst="rect">
            <a:avLst/>
          </a:prstGeom>
          <a:noFill/>
        </p:spPr>
        <p:txBody>
          <a:bodyPr wrap="square" rtlCol="0">
            <a:spAutoFit/>
          </a:bodyPr>
          <a:lstStyle/>
          <a:p>
            <a:r>
              <a:rPr lang="en-US" sz="2400" b="1" dirty="0" smtClean="0">
                <a:solidFill>
                  <a:srgbClr val="F57617"/>
                </a:solidFill>
                <a:latin typeface="Batang" panose="02030600000101010101" pitchFamily="18" charset="-127"/>
                <a:ea typeface="Batang" panose="02030600000101010101" pitchFamily="18" charset="-127"/>
              </a:rPr>
              <a:t>  From Mike Breen</a:t>
            </a:r>
            <a:r>
              <a:rPr lang="en-US" dirty="0" smtClean="0">
                <a:solidFill>
                  <a:srgbClr val="F57617"/>
                </a:solidFill>
              </a:rPr>
              <a:t>, </a:t>
            </a:r>
            <a:r>
              <a:rPr lang="en-US" sz="2000" b="1" i="1" dirty="0" smtClean="0">
                <a:solidFill>
                  <a:srgbClr val="F57617"/>
                </a:solidFill>
                <a:latin typeface="Batang" panose="02030600000101010101" pitchFamily="18" charset="-127"/>
                <a:ea typeface="Batang" panose="02030600000101010101" pitchFamily="18" charset="-127"/>
              </a:rPr>
              <a:t>Building a </a:t>
            </a:r>
            <a:r>
              <a:rPr lang="en-US" sz="2000" b="1" i="1" dirty="0" err="1" smtClean="0">
                <a:solidFill>
                  <a:srgbClr val="F57617"/>
                </a:solidFill>
                <a:latin typeface="Batang" panose="02030600000101010101" pitchFamily="18" charset="-127"/>
                <a:ea typeface="Batang" panose="02030600000101010101" pitchFamily="18" charset="-127"/>
              </a:rPr>
              <a:t>Discipling</a:t>
            </a:r>
            <a:r>
              <a:rPr lang="en-US" sz="2000" b="1" i="1" dirty="0" smtClean="0">
                <a:solidFill>
                  <a:srgbClr val="F57617"/>
                </a:solidFill>
                <a:latin typeface="Batang" panose="02030600000101010101" pitchFamily="18" charset="-127"/>
                <a:ea typeface="Batang" panose="02030600000101010101" pitchFamily="18" charset="-127"/>
              </a:rPr>
              <a:t> Culture</a:t>
            </a:r>
            <a:endParaRPr lang="en-US" sz="2000" b="1" i="1" dirty="0">
              <a:solidFill>
                <a:srgbClr val="F57617"/>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02046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228600"/>
            <a:ext cx="5943600" cy="1066800"/>
          </a:xfrm>
          <a:solidFill>
            <a:srgbClr val="F57617"/>
          </a:solidFill>
        </p:spPr>
        <p:txBody>
          <a:bodyPr>
            <a:normAutofit fontScale="90000"/>
          </a:bodyPr>
          <a:lstStyle/>
          <a:p>
            <a:pPr algn="l"/>
            <a:r>
              <a:rPr lang="en-US" sz="3600" b="1" dirty="0" smtClean="0">
                <a:solidFill>
                  <a:srgbClr val="3B0E07"/>
                </a:solidFill>
                <a:latin typeface="Batang" panose="02030600000101010101" pitchFamily="18" charset="-127"/>
                <a:ea typeface="Batang" panose="02030600000101010101" pitchFamily="18" charset="-127"/>
              </a:rPr>
              <a:t>Experiencing Surge School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16743"/>
            <a:ext cx="8238384" cy="30142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150" y="4534631"/>
            <a:ext cx="4019657" cy="20983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638996"/>
            <a:ext cx="3760900" cy="1994034"/>
          </a:xfrm>
          <a:prstGeom prst="rect">
            <a:avLst/>
          </a:prstGeom>
        </p:spPr>
      </p:pic>
    </p:spTree>
    <p:extLst>
      <p:ext uri="{BB962C8B-B14F-4D97-AF65-F5344CB8AC3E}">
        <p14:creationId xmlns:p14="http://schemas.microsoft.com/office/powerpoint/2010/main" val="310050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908215"/>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p>
          <a:p>
            <a:r>
              <a:rPr lang="en-US" sz="2400" b="1" dirty="0">
                <a:solidFill>
                  <a:schemeClr val="accent6">
                    <a:lumMod val="20000"/>
                    <a:lumOff val="80000"/>
                  </a:schemeClr>
                </a:solidFill>
                <a:latin typeface="Papyrus" pitchFamily="66" charset="0"/>
              </a:rPr>
              <a:t> </a:t>
            </a:r>
            <a:r>
              <a:rPr lang="en-US" sz="2400" b="1" dirty="0" smtClean="0">
                <a:solidFill>
                  <a:schemeClr val="accent6">
                    <a:lumMod val="20000"/>
                    <a:lumOff val="80000"/>
                  </a:schemeClr>
                </a:solidFill>
                <a:latin typeface="Papyrus" pitchFamily="66" charset="0"/>
              </a:rPr>
              <a:t>                       </a:t>
            </a:r>
            <a:r>
              <a:rPr lang="en-US" sz="4000" b="1" dirty="0" smtClean="0">
                <a:solidFill>
                  <a:schemeClr val="accent6">
                    <a:lumMod val="20000"/>
                    <a:lumOff val="80000"/>
                  </a:schemeClr>
                </a:solidFill>
                <a:latin typeface="Batang" panose="02030600000101010101" pitchFamily="18" charset="-127"/>
                <a:ea typeface="Batang" panose="02030600000101010101" pitchFamily="18" charset="-127"/>
              </a:rPr>
              <a:t>BEFORE       AFTER</a:t>
            </a:r>
          </a:p>
          <a:p>
            <a:r>
              <a:rPr lang="en-US" sz="2400" b="1" dirty="0" smtClean="0">
                <a:solidFill>
                  <a:schemeClr val="accent6">
                    <a:lumMod val="20000"/>
                    <a:lumOff val="80000"/>
                  </a:schemeClr>
                </a:solidFill>
                <a:latin typeface="Papyrus" pitchFamily="66" charset="0"/>
              </a:rPr>
              <a:t>       </a:t>
            </a:r>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734" y="-1"/>
            <a:ext cx="1574268" cy="190821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371600"/>
            <a:ext cx="6350533" cy="4625430"/>
          </a:xfrm>
          <a:prstGeom prst="rect">
            <a:avLst/>
          </a:prstGeom>
        </p:spPr>
      </p:pic>
    </p:spTree>
    <p:extLst>
      <p:ext uri="{BB962C8B-B14F-4D97-AF65-F5344CB8AC3E}">
        <p14:creationId xmlns:p14="http://schemas.microsoft.com/office/powerpoint/2010/main" val="20811618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228600"/>
            <a:ext cx="5943600" cy="1066800"/>
          </a:xfrm>
          <a:solidFill>
            <a:srgbClr val="F57617"/>
          </a:solidFill>
        </p:spPr>
        <p:txBody>
          <a:bodyPr>
            <a:normAutofit/>
          </a:bodyPr>
          <a:lstStyle/>
          <a:p>
            <a:pPr algn="l"/>
            <a:r>
              <a:rPr lang="en-US" sz="3600" b="1" dirty="0" smtClean="0">
                <a:solidFill>
                  <a:srgbClr val="3B0E07"/>
                </a:solidFill>
                <a:latin typeface="Batang" panose="02030600000101010101" pitchFamily="18" charset="-127"/>
                <a:ea typeface="Batang" panose="02030600000101010101" pitchFamily="18" charset="-127"/>
              </a:rPr>
              <a:t>Experiencing </a:t>
            </a:r>
            <a:r>
              <a:rPr lang="en-US" sz="3600" b="1" dirty="0" err="1" smtClean="0">
                <a:solidFill>
                  <a:srgbClr val="3B0E07"/>
                </a:solidFill>
                <a:latin typeface="Batang" panose="02030600000101010101" pitchFamily="18" charset="-127"/>
                <a:ea typeface="Batang" panose="02030600000101010101" pitchFamily="18" charset="-127"/>
              </a:rPr>
              <a:t>Agritopia</a:t>
            </a:r>
            <a:r>
              <a:rPr lang="en-US" sz="3600" b="1" dirty="0" smtClean="0">
                <a:solidFill>
                  <a:srgbClr val="3B0E07"/>
                </a:solidFill>
                <a:latin typeface="Batang" panose="02030600000101010101" pitchFamily="18" charset="-127"/>
                <a:ea typeface="Batang" panose="02030600000101010101" pitchFamily="18" charset="-127"/>
              </a:rPr>
              <a:t>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3634">
            <a:off x="3657600" y="1143000"/>
            <a:ext cx="4658375" cy="28769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133600"/>
            <a:ext cx="3915322" cy="28293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242" y="4038600"/>
            <a:ext cx="4573040" cy="2610183"/>
          </a:xfrm>
          <a:prstGeom prst="rect">
            <a:avLst/>
          </a:prstGeom>
        </p:spPr>
      </p:pic>
    </p:spTree>
    <p:extLst>
      <p:ext uri="{BB962C8B-B14F-4D97-AF65-F5344CB8AC3E}">
        <p14:creationId xmlns:p14="http://schemas.microsoft.com/office/powerpoint/2010/main" val="2185684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066800"/>
          </a:xfrm>
          <a:solidFill>
            <a:srgbClr val="FFBB11"/>
          </a:solidFill>
        </p:spPr>
        <p:txBody>
          <a:bodyPr>
            <a:normAutofit/>
          </a:bodyPr>
          <a:lstStyle/>
          <a:p>
            <a:pPr algn="l"/>
            <a:r>
              <a:rPr lang="en-US" sz="3600" b="1" dirty="0" smtClean="0">
                <a:latin typeface="Batang" panose="02030600000101010101" pitchFamily="18" charset="-127"/>
                <a:ea typeface="Batang" panose="02030600000101010101" pitchFamily="18" charset="-127"/>
              </a:rPr>
              <a:t>         What Can Seminaries Do?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34450"/>
            <a:ext cx="1294764" cy="1723550"/>
          </a:xfrm>
          <a:prstGeom prst="rect">
            <a:avLst/>
          </a:prstGeom>
        </p:spPr>
      </p:pic>
      <p:sp>
        <p:nvSpPr>
          <p:cNvPr id="3" name="TextBox 2"/>
          <p:cNvSpPr txBox="1"/>
          <p:nvPr/>
        </p:nvSpPr>
        <p:spPr>
          <a:xfrm>
            <a:off x="381000" y="1981200"/>
            <a:ext cx="8001000" cy="4154984"/>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The Asbury Project</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IWU’s Business Internship</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Inviting Marketplace Christian Leaders into the Classroom</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Taking students on site to businesses operated by Christian leaders with a strong grasp of whole-life discipleship</a:t>
            </a:r>
          </a:p>
          <a:p>
            <a:r>
              <a:rPr lang="en-US" sz="2400" b="1" dirty="0" smtClean="0">
                <a:solidFill>
                  <a:srgbClr val="FFBB11"/>
                </a:solidFill>
                <a:latin typeface="Batang" panose="02030600000101010101" pitchFamily="18" charset="-127"/>
                <a:ea typeface="Batang" panose="02030600000101010101" pitchFamily="18" charset="-127"/>
              </a:rPr>
              <a:t> </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75322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a:solidFill>
            <a:srgbClr val="F57617"/>
          </a:solidFill>
        </p:spPr>
        <p:txBody>
          <a:bodyPr>
            <a:normAutofit/>
          </a:bodyPr>
          <a:lstStyle/>
          <a:p>
            <a:pPr algn="l"/>
            <a:r>
              <a:rPr lang="en-US" sz="3600" b="1" dirty="0" smtClean="0">
                <a:latin typeface="Batang" panose="02030600000101010101" pitchFamily="18" charset="-127"/>
                <a:ea typeface="Batang" panose="02030600000101010101" pitchFamily="18" charset="-127"/>
              </a:rPr>
              <a:t>2) It’s </a:t>
            </a:r>
            <a:r>
              <a:rPr lang="en-US" sz="3600" b="1" dirty="0">
                <a:latin typeface="Batang" panose="02030600000101010101" pitchFamily="18" charset="-127"/>
                <a:ea typeface="Batang" panose="02030600000101010101" pitchFamily="18" charset="-127"/>
              </a:rPr>
              <a:t>important for pastors and congregants to learn TOGETHER</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1752600"/>
            <a:ext cx="5485862" cy="36593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722" y="3733979"/>
            <a:ext cx="4683277" cy="3124021"/>
          </a:xfrm>
          <a:prstGeom prst="rect">
            <a:avLst/>
          </a:prstGeom>
        </p:spPr>
      </p:pic>
    </p:spTree>
    <p:extLst>
      <p:ext uri="{BB962C8B-B14F-4D97-AF65-F5344CB8AC3E}">
        <p14:creationId xmlns:p14="http://schemas.microsoft.com/office/powerpoint/2010/main" val="4211467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a:solidFill>
            <a:srgbClr val="F57617"/>
          </a:solidFill>
        </p:spPr>
        <p:txBody>
          <a:bodyPr>
            <a:normAutofit/>
          </a:bodyPr>
          <a:lstStyle/>
          <a:p>
            <a:pPr algn="l"/>
            <a:r>
              <a:rPr lang="en-US" sz="3600" b="1" dirty="0" smtClean="0">
                <a:latin typeface="Batang" panose="02030600000101010101" pitchFamily="18" charset="-127"/>
                <a:ea typeface="Batang" panose="02030600000101010101" pitchFamily="18" charset="-127"/>
              </a:rPr>
              <a:t>2) It’s </a:t>
            </a:r>
            <a:r>
              <a:rPr lang="en-US" sz="3600" b="1" dirty="0">
                <a:latin typeface="Batang" panose="02030600000101010101" pitchFamily="18" charset="-127"/>
                <a:ea typeface="Batang" panose="02030600000101010101" pitchFamily="18" charset="-127"/>
              </a:rPr>
              <a:t>important for pastors and congregants to learn TOGETHER</a:t>
            </a:r>
            <a:endParaRPr lang="en-US" sz="3600" b="1" dirty="0">
              <a:solidFill>
                <a:srgbClr val="3B0E07"/>
              </a:solidFill>
              <a:latin typeface="Batang" panose="02030600000101010101" pitchFamily="18" charset="-127"/>
              <a:ea typeface="Batang" panose="02030600000101010101" pitchFamily="18" charset="-127"/>
            </a:endParaRPr>
          </a:p>
        </p:txBody>
      </p:sp>
      <p:sp>
        <p:nvSpPr>
          <p:cNvPr id="5" name="TextBox 4"/>
          <p:cNvSpPr txBox="1"/>
          <p:nvPr/>
        </p:nvSpPr>
        <p:spPr>
          <a:xfrm>
            <a:off x="533400" y="1778000"/>
            <a:ext cx="8305800" cy="4339650"/>
          </a:xfrm>
          <a:prstGeom prst="rect">
            <a:avLst/>
          </a:prstGeom>
          <a:noFill/>
        </p:spPr>
        <p:txBody>
          <a:bodyPr wrap="square" rtlCol="0">
            <a:spAutoFit/>
          </a:bodyPr>
          <a:lstStyle/>
          <a:p>
            <a:r>
              <a:rPr lang="en-US" sz="6000" b="1" dirty="0" smtClean="0">
                <a:solidFill>
                  <a:schemeClr val="accent6">
                    <a:lumMod val="40000"/>
                    <a:lumOff val="60000"/>
                  </a:schemeClr>
                </a:solidFill>
                <a:latin typeface="Batang" panose="02030600000101010101" pitchFamily="18" charset="-127"/>
                <a:ea typeface="Batang" panose="02030600000101010101" pitchFamily="18" charset="-127"/>
              </a:rPr>
              <a:t>“</a:t>
            </a:r>
            <a:r>
              <a:rPr lang="en-US" sz="3200" b="1" dirty="0" smtClean="0">
                <a:solidFill>
                  <a:schemeClr val="accent6">
                    <a:lumMod val="40000"/>
                    <a:lumOff val="60000"/>
                  </a:schemeClr>
                </a:solidFill>
                <a:latin typeface="Batang" panose="02030600000101010101" pitchFamily="18" charset="-127"/>
                <a:ea typeface="Batang" panose="02030600000101010101" pitchFamily="18" charset="-127"/>
              </a:rPr>
              <a:t>For Andy and Brian to be part of the VILC is exciting for me because they’ve taken on the task of making all this understandable. .. They’ve experienced it and they can teach it to other folks in ways I can’t possibly do.</a:t>
            </a:r>
            <a:r>
              <a:rPr lang="en-US" sz="6000" b="1" dirty="0" smtClean="0">
                <a:solidFill>
                  <a:schemeClr val="accent6">
                    <a:lumMod val="40000"/>
                    <a:lumOff val="60000"/>
                  </a:schemeClr>
                </a:solidFill>
                <a:latin typeface="Batang" panose="02030600000101010101" pitchFamily="18" charset="-127"/>
                <a:ea typeface="Batang" panose="02030600000101010101" pitchFamily="18" charset="-127"/>
              </a:rPr>
              <a:t>”</a:t>
            </a:r>
            <a:endParaRPr lang="en-US" sz="2800" b="1" dirty="0" smtClean="0">
              <a:solidFill>
                <a:schemeClr val="accent6">
                  <a:lumMod val="40000"/>
                  <a:lumOff val="60000"/>
                </a:schemeClr>
              </a:solidFill>
              <a:latin typeface="Batang" panose="02030600000101010101" pitchFamily="18" charset="-127"/>
              <a:ea typeface="Batang" panose="02030600000101010101" pitchFamily="18" charset="-127"/>
            </a:endParaRPr>
          </a:p>
          <a:p>
            <a:r>
              <a:rPr lang="en-US" sz="2800" b="1" dirty="0" smtClean="0">
                <a:solidFill>
                  <a:schemeClr val="accent6">
                    <a:lumMod val="40000"/>
                    <a:lumOff val="60000"/>
                  </a:schemeClr>
                </a:solidFill>
                <a:latin typeface="Batang" panose="02030600000101010101" pitchFamily="18" charset="-127"/>
                <a:ea typeface="Batang" panose="02030600000101010101" pitchFamily="18" charset="-127"/>
              </a:rPr>
              <a:t>                                --Pastor Bryan Morgan</a:t>
            </a:r>
            <a:endParaRPr lang="en-US" sz="6000" b="1" dirty="0">
              <a:solidFill>
                <a:schemeClr val="accent6">
                  <a:lumMod val="40000"/>
                  <a:lumOff val="60000"/>
                </a:schemeClr>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719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066800"/>
          </a:xfrm>
          <a:solidFill>
            <a:srgbClr val="FFBB11"/>
          </a:solidFill>
        </p:spPr>
        <p:txBody>
          <a:bodyPr>
            <a:normAutofit/>
          </a:bodyPr>
          <a:lstStyle/>
          <a:p>
            <a:pPr algn="l"/>
            <a:r>
              <a:rPr lang="en-US" sz="3600" b="1" dirty="0" smtClean="0">
                <a:latin typeface="Batang" panose="02030600000101010101" pitchFamily="18" charset="-127"/>
                <a:ea typeface="Batang" panose="02030600000101010101" pitchFamily="18" charset="-127"/>
              </a:rPr>
              <a:t>         </a:t>
            </a:r>
            <a:r>
              <a:rPr lang="en-US" sz="3600" b="1" dirty="0" smtClean="0">
                <a:solidFill>
                  <a:srgbClr val="3B0E07"/>
                </a:solidFill>
                <a:latin typeface="Batang" panose="02030600000101010101" pitchFamily="18" charset="-127"/>
                <a:ea typeface="Batang" panose="02030600000101010101" pitchFamily="18" charset="-127"/>
              </a:rPr>
              <a:t>What Can Seminaries Do?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34450"/>
            <a:ext cx="1294764" cy="1723550"/>
          </a:xfrm>
          <a:prstGeom prst="rect">
            <a:avLst/>
          </a:prstGeom>
        </p:spPr>
      </p:pic>
      <p:sp>
        <p:nvSpPr>
          <p:cNvPr id="3" name="TextBox 2"/>
          <p:cNvSpPr txBox="1"/>
          <p:nvPr/>
        </p:nvSpPr>
        <p:spPr>
          <a:xfrm>
            <a:off x="377371" y="1524000"/>
            <a:ext cx="8001000" cy="4893647"/>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Gordon-Conwell’s Church-based Entrepreneurship</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Assign students to work with marketplace leaders in a church to develop a small group curriculum on faith-work integration</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t>
            </a:r>
            <a:r>
              <a:rPr lang="en-US" sz="2400" b="1" dirty="0" smtClean="0">
                <a:solidFill>
                  <a:srgbClr val="FFBB11"/>
                </a:solidFill>
                <a:latin typeface="Batang" panose="02030600000101010101" pitchFamily="18" charset="-127"/>
                <a:ea typeface="Batang" panose="02030600000101010101" pitchFamily="18" charset="-127"/>
              </a:rPr>
              <a:t>Support innovative, hands-on </a:t>
            </a:r>
            <a:r>
              <a:rPr lang="en-US" sz="2400" b="1" dirty="0" err="1" smtClean="0">
                <a:solidFill>
                  <a:srgbClr val="FFBB11"/>
                </a:solidFill>
                <a:latin typeface="Batang" panose="02030600000101010101" pitchFamily="18" charset="-127"/>
                <a:ea typeface="Batang" panose="02030600000101010101" pitchFamily="18" charset="-127"/>
              </a:rPr>
              <a:t>D.Min</a:t>
            </a:r>
            <a:r>
              <a:rPr lang="en-US" sz="2400" b="1" dirty="0" smtClean="0">
                <a:solidFill>
                  <a:srgbClr val="FFBB11"/>
                </a:solidFill>
                <a:latin typeface="Batang" panose="02030600000101010101" pitchFamily="18" charset="-127"/>
                <a:ea typeface="Batang" panose="02030600000101010101" pitchFamily="18" charset="-127"/>
              </a:rPr>
              <a:t>. projects like Kent Duncan’s on “messaging faith and work integration among blue-collar laborers” </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Encourage students/pastors to invite a couple of marketplace congregants to seminars/events they</a:t>
            </a:r>
          </a:p>
          <a:p>
            <a:r>
              <a:rPr lang="en-US" sz="2400" b="1" dirty="0" smtClean="0">
                <a:solidFill>
                  <a:srgbClr val="FFBB11"/>
                </a:solidFill>
                <a:latin typeface="Batang" panose="02030600000101010101" pitchFamily="18" charset="-127"/>
                <a:ea typeface="Batang" panose="02030600000101010101" pitchFamily="18" charset="-127"/>
                <a:sym typeface="Wingdings"/>
              </a:rPr>
              <a:t>are attending to learn about FWE </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132038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477000" cy="2057400"/>
          </a:xfrm>
          <a:solidFill>
            <a:srgbClr val="F57617"/>
          </a:solidFill>
        </p:spPr>
        <p:txBody>
          <a:bodyPr>
            <a:normAutofit/>
          </a:bodyPr>
          <a:lstStyle/>
          <a:p>
            <a:pPr algn="l"/>
            <a:r>
              <a:rPr lang="en-US" sz="3600" b="1" dirty="0" smtClean="0">
                <a:latin typeface="Batang" panose="02030600000101010101" pitchFamily="18" charset="-127"/>
                <a:ea typeface="Batang" panose="02030600000101010101" pitchFamily="18" charset="-127"/>
              </a:rPr>
              <a:t>3) Leaders </a:t>
            </a:r>
            <a:r>
              <a:rPr lang="en-US" sz="3600" b="1" dirty="0">
                <a:latin typeface="Batang" panose="02030600000101010101" pitchFamily="18" charset="-127"/>
                <a:ea typeface="Batang" panose="02030600000101010101" pitchFamily="18" charset="-127"/>
              </a:rPr>
              <a:t>Must </a:t>
            </a:r>
            <a:r>
              <a:rPr lang="en-US" sz="3600" b="1" dirty="0" smtClean="0">
                <a:latin typeface="Batang" panose="02030600000101010101" pitchFamily="18" charset="-127"/>
                <a:ea typeface="Batang" panose="02030600000101010101" pitchFamily="18" charset="-127"/>
              </a:rPr>
              <a:t>Equip the Scattered Church Theologically</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sp>
        <p:nvSpPr>
          <p:cNvPr id="3" name="TextBox 2"/>
          <p:cNvSpPr txBox="1"/>
          <p:nvPr/>
        </p:nvSpPr>
        <p:spPr>
          <a:xfrm>
            <a:off x="381000" y="2971800"/>
            <a:ext cx="4648200" cy="523220"/>
          </a:xfrm>
          <a:prstGeom prst="rect">
            <a:avLst/>
          </a:prstGeom>
          <a:noFill/>
        </p:spPr>
        <p:txBody>
          <a:bodyPr wrap="square" rtlCol="0">
            <a:spAutoFit/>
          </a:bodyPr>
          <a:lstStyle/>
          <a:p>
            <a:r>
              <a:rPr lang="en-US" sz="2800" b="1" dirty="0" smtClean="0">
                <a:solidFill>
                  <a:srgbClr val="F57617"/>
                </a:solidFill>
                <a:latin typeface="Batang" panose="02030600000101010101" pitchFamily="18" charset="-127"/>
                <a:ea typeface="Batang" panose="02030600000101010101" pitchFamily="18" charset="-127"/>
                <a:sym typeface="Wingdings"/>
              </a:rPr>
              <a:t></a:t>
            </a:r>
            <a:r>
              <a:rPr lang="en-US" sz="2800" b="1" dirty="0" smtClean="0">
                <a:solidFill>
                  <a:srgbClr val="F57617"/>
                </a:solidFill>
                <a:latin typeface="Batang" panose="02030600000101010101" pitchFamily="18" charset="-127"/>
                <a:ea typeface="Batang" panose="02030600000101010101" pitchFamily="18" charset="-127"/>
              </a:rPr>
              <a:t>About CREATION</a:t>
            </a:r>
            <a:endParaRPr lang="en-US" sz="2800" b="1" dirty="0">
              <a:solidFill>
                <a:srgbClr val="F57617"/>
              </a:solidFill>
              <a:latin typeface="Batang" panose="02030600000101010101" pitchFamily="18" charset="-127"/>
              <a:ea typeface="Batang" panose="02030600000101010101" pitchFamily="18" charset="-127"/>
            </a:endParaRPr>
          </a:p>
        </p:txBody>
      </p:sp>
      <p:sp>
        <p:nvSpPr>
          <p:cNvPr id="4" name="TextBox 3"/>
          <p:cNvSpPr txBox="1"/>
          <p:nvPr/>
        </p:nvSpPr>
        <p:spPr>
          <a:xfrm>
            <a:off x="381000" y="3962400"/>
            <a:ext cx="7086600" cy="523220"/>
          </a:xfrm>
          <a:prstGeom prst="rect">
            <a:avLst/>
          </a:prstGeom>
          <a:noFill/>
        </p:spPr>
        <p:txBody>
          <a:bodyPr wrap="square" rtlCol="0">
            <a:spAutoFit/>
          </a:bodyPr>
          <a:lstStyle/>
          <a:p>
            <a:r>
              <a:rPr lang="en-US" sz="2800" b="1" dirty="0" smtClean="0">
                <a:solidFill>
                  <a:srgbClr val="F57617"/>
                </a:solidFill>
                <a:latin typeface="Batang" panose="02030600000101010101" pitchFamily="18" charset="-127"/>
                <a:ea typeface="Batang" panose="02030600000101010101" pitchFamily="18" charset="-127"/>
                <a:sym typeface="Wingdings"/>
              </a:rPr>
              <a:t></a:t>
            </a:r>
            <a:r>
              <a:rPr lang="en-US" sz="2800" b="1" dirty="0" smtClean="0">
                <a:solidFill>
                  <a:srgbClr val="F57617"/>
                </a:solidFill>
                <a:latin typeface="Batang" panose="02030600000101010101" pitchFamily="18" charset="-127"/>
                <a:ea typeface="Batang" panose="02030600000101010101" pitchFamily="18" charset="-127"/>
              </a:rPr>
              <a:t>About GOD’s MISSION in the World</a:t>
            </a:r>
            <a:endParaRPr lang="en-US" sz="2800" b="1" dirty="0">
              <a:solidFill>
                <a:srgbClr val="F57617"/>
              </a:solidFill>
              <a:latin typeface="Batang" panose="02030600000101010101" pitchFamily="18" charset="-127"/>
              <a:ea typeface="Batang" panose="02030600000101010101" pitchFamily="18" charset="-127"/>
            </a:endParaRPr>
          </a:p>
        </p:txBody>
      </p:sp>
      <p:sp>
        <p:nvSpPr>
          <p:cNvPr id="6" name="TextBox 5"/>
          <p:cNvSpPr txBox="1"/>
          <p:nvPr/>
        </p:nvSpPr>
        <p:spPr>
          <a:xfrm>
            <a:off x="381000" y="4874567"/>
            <a:ext cx="7086600" cy="523220"/>
          </a:xfrm>
          <a:prstGeom prst="rect">
            <a:avLst/>
          </a:prstGeom>
          <a:noFill/>
        </p:spPr>
        <p:txBody>
          <a:bodyPr wrap="square" rtlCol="0">
            <a:spAutoFit/>
          </a:bodyPr>
          <a:lstStyle/>
          <a:p>
            <a:r>
              <a:rPr lang="en-US" sz="2800" b="1" dirty="0" smtClean="0">
                <a:solidFill>
                  <a:srgbClr val="F57617"/>
                </a:solidFill>
                <a:latin typeface="Batang" panose="02030600000101010101" pitchFamily="18" charset="-127"/>
                <a:ea typeface="Batang" panose="02030600000101010101" pitchFamily="18" charset="-127"/>
                <a:sym typeface="Wingdings"/>
              </a:rPr>
              <a:t></a:t>
            </a:r>
            <a:r>
              <a:rPr lang="en-US" sz="2800" b="1" dirty="0" smtClean="0">
                <a:solidFill>
                  <a:srgbClr val="F57617"/>
                </a:solidFill>
                <a:latin typeface="Batang" panose="02030600000101010101" pitchFamily="18" charset="-127"/>
                <a:ea typeface="Batang" panose="02030600000101010101" pitchFamily="18" charset="-127"/>
              </a:rPr>
              <a:t>About the CHURCH’s MISSION</a:t>
            </a:r>
            <a:endParaRPr lang="en-US" sz="2800" b="1" dirty="0">
              <a:solidFill>
                <a:srgbClr val="F57617"/>
              </a:solidFill>
              <a:latin typeface="Batang" panose="02030600000101010101" pitchFamily="18" charset="-127"/>
              <a:ea typeface="Batang" panose="02030600000101010101" pitchFamily="18" charset="-127"/>
            </a:endParaRPr>
          </a:p>
        </p:txBody>
      </p:sp>
      <p:sp>
        <p:nvSpPr>
          <p:cNvPr id="7" name="TextBox 6"/>
          <p:cNvSpPr txBox="1"/>
          <p:nvPr/>
        </p:nvSpPr>
        <p:spPr>
          <a:xfrm>
            <a:off x="381000" y="5791199"/>
            <a:ext cx="5646057" cy="523220"/>
          </a:xfrm>
          <a:prstGeom prst="rect">
            <a:avLst/>
          </a:prstGeom>
          <a:noFill/>
        </p:spPr>
        <p:txBody>
          <a:bodyPr wrap="square" rtlCol="0">
            <a:spAutoFit/>
          </a:bodyPr>
          <a:lstStyle/>
          <a:p>
            <a:r>
              <a:rPr lang="en-US" sz="2800" b="1" dirty="0" smtClean="0">
                <a:solidFill>
                  <a:srgbClr val="F57617"/>
                </a:solidFill>
                <a:latin typeface="Batang" panose="02030600000101010101" pitchFamily="18" charset="-127"/>
                <a:ea typeface="Batang" panose="02030600000101010101" pitchFamily="18" charset="-127"/>
                <a:sym typeface="Wingdings"/>
              </a:rPr>
              <a:t></a:t>
            </a:r>
            <a:r>
              <a:rPr lang="en-US" sz="2800" b="1" dirty="0" smtClean="0">
                <a:solidFill>
                  <a:srgbClr val="F57617"/>
                </a:solidFill>
                <a:latin typeface="Batang" panose="02030600000101010101" pitchFamily="18" charset="-127"/>
                <a:ea typeface="Batang" panose="02030600000101010101" pitchFamily="18" charset="-127"/>
              </a:rPr>
              <a:t>About DISCIPLESHIP</a:t>
            </a:r>
            <a:endParaRPr lang="en-US" sz="2800" b="1" dirty="0">
              <a:solidFill>
                <a:srgbClr val="F57617"/>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418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066800"/>
          </a:xfrm>
          <a:solidFill>
            <a:srgbClr val="FFBB11"/>
          </a:solidFill>
        </p:spPr>
        <p:txBody>
          <a:bodyPr>
            <a:normAutofit/>
          </a:bodyPr>
          <a:lstStyle/>
          <a:p>
            <a:pPr algn="l"/>
            <a:r>
              <a:rPr lang="en-US" sz="3600" b="1" dirty="0" smtClean="0">
                <a:latin typeface="Batang" panose="02030600000101010101" pitchFamily="18" charset="-127"/>
                <a:ea typeface="Batang" panose="02030600000101010101" pitchFamily="18" charset="-127"/>
              </a:rPr>
              <a:t>         </a:t>
            </a:r>
            <a:r>
              <a:rPr lang="en-US" sz="3600" b="1" dirty="0" smtClean="0">
                <a:solidFill>
                  <a:srgbClr val="3B0E07"/>
                </a:solidFill>
                <a:latin typeface="Batang" panose="02030600000101010101" pitchFamily="18" charset="-127"/>
                <a:ea typeface="Batang" panose="02030600000101010101" pitchFamily="18" charset="-127"/>
              </a:rPr>
              <a:t>What Can Seminaries Do?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34450"/>
            <a:ext cx="1294764" cy="1723550"/>
          </a:xfrm>
          <a:prstGeom prst="rect">
            <a:avLst/>
          </a:prstGeom>
        </p:spPr>
      </p:pic>
      <p:sp>
        <p:nvSpPr>
          <p:cNvPr id="3" name="TextBox 2"/>
          <p:cNvSpPr txBox="1"/>
          <p:nvPr/>
        </p:nvSpPr>
        <p:spPr>
          <a:xfrm>
            <a:off x="381000" y="1981200"/>
            <a:ext cx="8001000" cy="2677656"/>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Teach it! </a:t>
            </a:r>
            <a:endParaRPr lang="en-US" sz="2400" b="1" dirty="0" smtClean="0">
              <a:solidFill>
                <a:srgbClr val="FFBB11"/>
              </a:solidFill>
              <a:latin typeface="Batang" panose="02030600000101010101" pitchFamily="18" charset="-127"/>
              <a:ea typeface="Batang" panose="02030600000101010101" pitchFamily="18" charset="-127"/>
            </a:endParaRP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Grasp </a:t>
            </a:r>
            <a:r>
              <a:rPr lang="en-US" sz="2400" b="1" dirty="0" smtClean="0">
                <a:solidFill>
                  <a:srgbClr val="FFBB11"/>
                </a:solidFill>
                <a:latin typeface="Batang" panose="02030600000101010101" pitchFamily="18" charset="-127"/>
                <a:ea typeface="Batang" panose="02030600000101010101" pitchFamily="18" charset="-127"/>
              </a:rPr>
              <a:t>Paul Williams’ insights about hermeneutics that “equip ministers for the wider Church and culture”</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rPr>
              <a:t> </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8877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074"/>
            <a:ext cx="7391400" cy="1295400"/>
          </a:xfrm>
          <a:solidFill>
            <a:srgbClr val="F57617"/>
          </a:solidFill>
        </p:spPr>
        <p:txBody>
          <a:bodyPr>
            <a:normAutofit/>
          </a:bodyPr>
          <a:lstStyle/>
          <a:p>
            <a:pPr algn="l"/>
            <a:r>
              <a:rPr lang="en-US" sz="3600" b="1" dirty="0" smtClean="0">
                <a:latin typeface="Batang" panose="02030600000101010101" pitchFamily="18" charset="-127"/>
                <a:ea typeface="Batang" panose="02030600000101010101" pitchFamily="18" charset="-127"/>
              </a:rPr>
              <a:t>4) Preaching isn’t Enough. Celebration is Needed!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77" y="1723549"/>
            <a:ext cx="7481423" cy="4906252"/>
          </a:xfrm>
          <a:prstGeom prst="rect">
            <a:avLst/>
          </a:prstGeom>
        </p:spPr>
      </p:pic>
    </p:spTree>
    <p:extLst>
      <p:ext uri="{BB962C8B-B14F-4D97-AF65-F5344CB8AC3E}">
        <p14:creationId xmlns:p14="http://schemas.microsoft.com/office/powerpoint/2010/main" val="73976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 y="762000"/>
            <a:ext cx="8824098" cy="5651584"/>
          </a:xfrm>
          <a:prstGeom prst="rect">
            <a:avLst/>
          </a:prstGeom>
        </p:spPr>
      </p:pic>
    </p:spTree>
    <p:extLst>
      <p:ext uri="{BB962C8B-B14F-4D97-AF65-F5344CB8AC3E}">
        <p14:creationId xmlns:p14="http://schemas.microsoft.com/office/powerpoint/2010/main" val="393999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a:solidFill>
            <a:srgbClr val="F57617"/>
          </a:solidFill>
        </p:spPr>
        <p:txBody>
          <a:bodyPr>
            <a:normAutofit/>
          </a:bodyPr>
          <a:lstStyle/>
          <a:p>
            <a:pPr algn="l"/>
            <a:r>
              <a:rPr lang="en-US" sz="3200" b="1" dirty="0" smtClean="0">
                <a:latin typeface="Batang" panose="02030600000101010101" pitchFamily="18" charset="-127"/>
                <a:ea typeface="Batang" panose="02030600000101010101" pitchFamily="18" charset="-127"/>
              </a:rPr>
              <a:t>Preaching Isn’t Enough. Celebration is Needed!</a:t>
            </a:r>
            <a:endParaRPr lang="en-US" sz="32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19936"/>
            <a:ext cx="1294764" cy="1723550"/>
          </a:xfrm>
          <a:prstGeom prst="rect">
            <a:avLst/>
          </a:prstGeom>
        </p:spPr>
      </p:pic>
      <p:sp>
        <p:nvSpPr>
          <p:cNvPr id="3" name="TextBox 2"/>
          <p:cNvSpPr txBox="1"/>
          <p:nvPr/>
        </p:nvSpPr>
        <p:spPr>
          <a:xfrm>
            <a:off x="457200" y="1828800"/>
            <a:ext cx="7848600" cy="4339650"/>
          </a:xfrm>
          <a:prstGeom prst="rect">
            <a:avLst/>
          </a:prstGeom>
          <a:noFill/>
        </p:spPr>
        <p:txBody>
          <a:bodyPr wrap="square" rtlCol="0">
            <a:spAutoFit/>
          </a:bodyPr>
          <a:lstStyle/>
          <a:p>
            <a:r>
              <a:rPr lang="en-US" sz="2800" b="1" dirty="0" smtClean="0">
                <a:solidFill>
                  <a:srgbClr val="FFBB11"/>
                </a:solidFill>
                <a:latin typeface="Batang" panose="02030600000101010101" pitchFamily="18" charset="-127"/>
                <a:ea typeface="Batang" panose="02030600000101010101" pitchFamily="18" charset="-127"/>
              </a:rPr>
              <a:t>“I realized that the issue was not with what our people </a:t>
            </a:r>
            <a:r>
              <a:rPr lang="en-US" sz="4000" b="1" i="1" dirty="0" smtClean="0">
                <a:solidFill>
                  <a:srgbClr val="FFBB11"/>
                </a:solidFill>
                <a:latin typeface="Batang" panose="02030600000101010101" pitchFamily="18" charset="-127"/>
                <a:ea typeface="Batang" panose="02030600000101010101" pitchFamily="18" charset="-127"/>
              </a:rPr>
              <a:t>heard</a:t>
            </a:r>
            <a:r>
              <a:rPr lang="en-US" sz="2800" b="1" dirty="0" smtClean="0">
                <a:solidFill>
                  <a:srgbClr val="FFBB11"/>
                </a:solidFill>
                <a:latin typeface="Batang" panose="02030600000101010101" pitchFamily="18" charset="-127"/>
                <a:ea typeface="Batang" panose="02030600000101010101" pitchFamily="18" charset="-127"/>
              </a:rPr>
              <a:t>, but with what they </a:t>
            </a:r>
            <a:r>
              <a:rPr lang="en-US" sz="4000" b="1" i="1" dirty="0" smtClean="0">
                <a:solidFill>
                  <a:srgbClr val="FFBB11"/>
                </a:solidFill>
                <a:latin typeface="Batang" panose="02030600000101010101" pitchFamily="18" charset="-127"/>
                <a:ea typeface="Batang" panose="02030600000101010101" pitchFamily="18" charset="-127"/>
              </a:rPr>
              <a:t>saw</a:t>
            </a:r>
            <a:r>
              <a:rPr lang="en-US" sz="2800" b="1" dirty="0" smtClean="0">
                <a:solidFill>
                  <a:srgbClr val="FFBB11"/>
                </a:solidFill>
                <a:latin typeface="Batang" panose="02030600000101010101" pitchFamily="18" charset="-127"/>
                <a:ea typeface="Batang" panose="02030600000101010101" pitchFamily="18" charset="-127"/>
              </a:rPr>
              <a:t>. Our congregants frequently heard teaching about the importance of vocation and all-of-life-discipleship, but they weren’t seeing anyone’s work—apart from pastoral, missionary, and nonprofit work—publicly</a:t>
            </a:r>
          </a:p>
          <a:p>
            <a:r>
              <a:rPr lang="en-US" sz="2800" b="1" dirty="0" smtClean="0">
                <a:solidFill>
                  <a:srgbClr val="FFBB11"/>
                </a:solidFill>
                <a:latin typeface="Batang" panose="02030600000101010101" pitchFamily="18" charset="-127"/>
                <a:ea typeface="Batang" panose="02030600000101010101" pitchFamily="18" charset="-127"/>
              </a:rPr>
              <a:t>celebrated.”</a:t>
            </a:r>
          </a:p>
          <a:p>
            <a:r>
              <a:rPr lang="en-US" sz="2800" b="1" dirty="0">
                <a:solidFill>
                  <a:srgbClr val="FFBB11"/>
                </a:solidFill>
                <a:latin typeface="Batang" panose="02030600000101010101" pitchFamily="18" charset="-127"/>
                <a:ea typeface="Batang" panose="02030600000101010101" pitchFamily="18" charset="-127"/>
              </a:rPr>
              <a:t> </a:t>
            </a:r>
            <a:r>
              <a:rPr lang="en-US" sz="2800" b="1" dirty="0" smtClean="0">
                <a:solidFill>
                  <a:srgbClr val="FFBB11"/>
                </a:solidFill>
                <a:latin typeface="Batang" panose="02030600000101010101" pitchFamily="18" charset="-127"/>
                <a:ea typeface="Batang" panose="02030600000101010101" pitchFamily="18" charset="-127"/>
              </a:rPr>
              <a:t>                     </a:t>
            </a:r>
            <a:r>
              <a:rPr lang="en-US" sz="2000" b="1" dirty="0" smtClean="0">
                <a:solidFill>
                  <a:srgbClr val="FFBB11"/>
                </a:solidFill>
                <a:latin typeface="Batang" panose="02030600000101010101" pitchFamily="18" charset="-127"/>
                <a:ea typeface="Batang" panose="02030600000101010101" pitchFamily="18" charset="-127"/>
              </a:rPr>
              <a:t>--Pastor Jim Mullins</a:t>
            </a:r>
            <a:endParaRPr lang="en-US" sz="20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28008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Atlanta</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43" y="1981200"/>
            <a:ext cx="7697275" cy="4010585"/>
          </a:xfrm>
          <a:prstGeom prst="rect">
            <a:avLst/>
          </a:prstGeom>
        </p:spPr>
      </p:pic>
    </p:spTree>
    <p:extLst>
      <p:ext uri="{BB962C8B-B14F-4D97-AF65-F5344CB8AC3E}">
        <p14:creationId xmlns:p14="http://schemas.microsoft.com/office/powerpoint/2010/main" val="37396998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074"/>
            <a:ext cx="7391400" cy="1295400"/>
          </a:xfrm>
          <a:solidFill>
            <a:srgbClr val="FFBB11"/>
          </a:solidFill>
        </p:spPr>
        <p:txBody>
          <a:bodyPr>
            <a:normAutofit/>
          </a:bodyPr>
          <a:lstStyle/>
          <a:p>
            <a:pPr algn="l"/>
            <a:r>
              <a:rPr lang="en-US" sz="4000" b="1" dirty="0" smtClean="0">
                <a:latin typeface="Batang" panose="02030600000101010101" pitchFamily="18" charset="-127"/>
                <a:ea typeface="Batang" panose="02030600000101010101" pitchFamily="18" charset="-127"/>
              </a:rPr>
              <a:t>Celebrate: Commissioning </a:t>
            </a:r>
            <a:endParaRPr lang="en-US" sz="40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sp>
        <p:nvSpPr>
          <p:cNvPr id="3" name="TextBox 2"/>
          <p:cNvSpPr txBox="1"/>
          <p:nvPr/>
        </p:nvSpPr>
        <p:spPr>
          <a:xfrm>
            <a:off x="990600" y="2286000"/>
            <a:ext cx="5105400" cy="646331"/>
          </a:xfrm>
          <a:prstGeom prst="rect">
            <a:avLst/>
          </a:prstGeom>
          <a:noFill/>
        </p:spPr>
        <p:txBody>
          <a:bodyPr wrap="square" rtlCol="0">
            <a:spAutoFit/>
          </a:bodyPr>
          <a:lstStyle/>
          <a:p>
            <a:r>
              <a:rPr lang="en-US" sz="3600" b="1" dirty="0" smtClean="0">
                <a:solidFill>
                  <a:srgbClr val="FFBB11"/>
                </a:solidFill>
                <a:latin typeface="Batang" panose="02030600000101010101" pitchFamily="18" charset="-127"/>
                <a:ea typeface="Batang" panose="02030600000101010101" pitchFamily="18" charset="-127"/>
                <a:sym typeface="Wingdings"/>
              </a:rPr>
              <a:t></a:t>
            </a:r>
            <a:r>
              <a:rPr lang="en-US" sz="3600" b="1" dirty="0" smtClean="0">
                <a:solidFill>
                  <a:srgbClr val="FFBB11"/>
                </a:solidFill>
                <a:latin typeface="Batang" panose="02030600000101010101" pitchFamily="18" charset="-127"/>
                <a:ea typeface="Batang" panose="02030600000101010101" pitchFamily="18" charset="-127"/>
              </a:rPr>
              <a:t>COMMISSIONING</a:t>
            </a:r>
            <a:endParaRPr lang="en-US" sz="3600" b="1" dirty="0">
              <a:solidFill>
                <a:srgbClr val="FFBB11"/>
              </a:solidFill>
              <a:latin typeface="Batang" panose="02030600000101010101" pitchFamily="18" charset="-127"/>
              <a:ea typeface="Batang" panose="02030600000101010101" pitchFamily="18" charset="-127"/>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786" y="3276600"/>
            <a:ext cx="4772639" cy="3219751"/>
          </a:xfrm>
          <a:prstGeom prst="rect">
            <a:avLst/>
          </a:prstGeom>
        </p:spPr>
      </p:pic>
    </p:spTree>
    <p:extLst>
      <p:ext uri="{BB962C8B-B14F-4D97-AF65-F5344CB8AC3E}">
        <p14:creationId xmlns:p14="http://schemas.microsoft.com/office/powerpoint/2010/main" val="3092816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a:solidFill>
            <a:srgbClr val="FFBB11"/>
          </a:solidFill>
        </p:spPr>
        <p:txBody>
          <a:bodyPr>
            <a:normAutofit/>
          </a:bodyPr>
          <a:lstStyle/>
          <a:p>
            <a:pPr algn="l"/>
            <a:r>
              <a:rPr lang="en-US" sz="4000" b="1" dirty="0" smtClean="0">
                <a:latin typeface="Batang" panose="02030600000101010101" pitchFamily="18" charset="-127"/>
                <a:ea typeface="Batang" panose="02030600000101010101" pitchFamily="18" charset="-127"/>
              </a:rPr>
              <a:t>Celebrate: Blessing a Business</a:t>
            </a:r>
            <a:endParaRPr lang="en-US" sz="40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19936"/>
            <a:ext cx="1294764" cy="1723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77497"/>
            <a:ext cx="6324600" cy="4154026"/>
          </a:xfrm>
          <a:prstGeom prst="rect">
            <a:avLst/>
          </a:prstGeom>
        </p:spPr>
      </p:pic>
    </p:spTree>
    <p:extLst>
      <p:ext uri="{BB962C8B-B14F-4D97-AF65-F5344CB8AC3E}">
        <p14:creationId xmlns:p14="http://schemas.microsoft.com/office/powerpoint/2010/main" val="1888555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a:solidFill>
            <a:srgbClr val="FFBB11"/>
          </a:solidFill>
        </p:spPr>
        <p:txBody>
          <a:bodyPr>
            <a:normAutofit/>
          </a:bodyPr>
          <a:lstStyle/>
          <a:p>
            <a:pPr algn="l"/>
            <a:r>
              <a:rPr lang="en-US" sz="3200" b="1" dirty="0" smtClean="0">
                <a:latin typeface="Batang" panose="02030600000101010101" pitchFamily="18" charset="-127"/>
                <a:ea typeface="Batang" panose="02030600000101010101" pitchFamily="18" charset="-127"/>
              </a:rPr>
              <a:t>Celebrate: Visuals at Christ Community Church</a:t>
            </a:r>
            <a:endParaRPr lang="en-US" sz="32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19936"/>
            <a:ext cx="1294764" cy="1723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65612"/>
            <a:ext cx="6620895" cy="4316099"/>
          </a:xfrm>
          <a:prstGeom prst="rect">
            <a:avLst/>
          </a:prstGeom>
        </p:spPr>
      </p:pic>
      <p:sp>
        <p:nvSpPr>
          <p:cNvPr id="4" name="TextBox 3"/>
          <p:cNvSpPr txBox="1"/>
          <p:nvPr/>
        </p:nvSpPr>
        <p:spPr>
          <a:xfrm>
            <a:off x="457199" y="6093767"/>
            <a:ext cx="6544695" cy="461665"/>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rPr>
              <a:t>OUGHT          IS            CAN          WILL</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147267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066800"/>
          </a:xfrm>
          <a:solidFill>
            <a:srgbClr val="FFBB11"/>
          </a:solidFill>
        </p:spPr>
        <p:txBody>
          <a:bodyPr>
            <a:normAutofit/>
          </a:bodyPr>
          <a:lstStyle/>
          <a:p>
            <a:pPr algn="l"/>
            <a:r>
              <a:rPr lang="en-US" sz="3600" b="1" dirty="0" smtClean="0">
                <a:latin typeface="Batang" panose="02030600000101010101" pitchFamily="18" charset="-127"/>
                <a:ea typeface="Batang" panose="02030600000101010101" pitchFamily="18" charset="-127"/>
              </a:rPr>
              <a:t>         </a:t>
            </a:r>
            <a:r>
              <a:rPr lang="en-US" sz="3600" b="1" dirty="0" smtClean="0">
                <a:solidFill>
                  <a:srgbClr val="3B0E07"/>
                </a:solidFill>
                <a:latin typeface="Batang" panose="02030600000101010101" pitchFamily="18" charset="-127"/>
                <a:ea typeface="Batang" panose="02030600000101010101" pitchFamily="18" charset="-127"/>
              </a:rPr>
              <a:t>What Can Seminaries Do?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34450"/>
            <a:ext cx="1294764" cy="1723550"/>
          </a:xfrm>
          <a:prstGeom prst="rect">
            <a:avLst/>
          </a:prstGeom>
        </p:spPr>
      </p:pic>
      <p:sp>
        <p:nvSpPr>
          <p:cNvPr id="3" name="TextBox 2"/>
          <p:cNvSpPr txBox="1"/>
          <p:nvPr/>
        </p:nvSpPr>
        <p:spPr>
          <a:xfrm>
            <a:off x="381000" y="1981200"/>
            <a:ext cx="8001000" cy="4154984"/>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Provide resources (prayers, liturgies, songs)</a:t>
            </a:r>
          </a:p>
          <a:p>
            <a:endParaRPr lang="en-US" sz="2400" b="1" dirty="0">
              <a:solidFill>
                <a:srgbClr val="FFBB11"/>
              </a:solidFill>
              <a:latin typeface="Batang" panose="02030600000101010101" pitchFamily="18" charset="-127"/>
              <a:ea typeface="Batang" panose="02030600000101010101" pitchFamily="18" charset="-127"/>
              <a:sym typeface="Wingdings"/>
            </a:endParaRPr>
          </a:p>
          <a:p>
            <a:r>
              <a:rPr lang="en-US" sz="2400" b="1" dirty="0">
                <a:solidFill>
                  <a:srgbClr val="FFBB11"/>
                </a:solidFill>
                <a:latin typeface="Batang" panose="02030600000101010101" pitchFamily="18" charset="-127"/>
                <a:ea typeface="Batang" panose="02030600000101010101" pitchFamily="18" charset="-127"/>
                <a:sym typeface="Wingdings"/>
              </a:rPr>
              <a:t>Bring in pastors like Tom Nelson and others who teach well on the hard work of shaping church culture</a:t>
            </a:r>
            <a:endParaRPr lang="en-US" sz="2400" b="1" dirty="0">
              <a:solidFill>
                <a:srgbClr val="FFBB11"/>
              </a:solidFill>
              <a:latin typeface="Batang" panose="02030600000101010101" pitchFamily="18" charset="-127"/>
              <a:ea typeface="Batang" panose="02030600000101010101" pitchFamily="18" charset="-127"/>
            </a:endParaRP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sym typeface="Wingdings"/>
              </a:rPr>
              <a:t>Assign students to write their own prayers, liturgies</a:t>
            </a:r>
          </a:p>
          <a:p>
            <a:endParaRPr lang="en-US" sz="2400" b="1" dirty="0">
              <a:solidFill>
                <a:srgbClr val="FFBB11"/>
              </a:solidFill>
              <a:latin typeface="Batang" panose="02030600000101010101" pitchFamily="18" charset="-127"/>
              <a:ea typeface="Batang" panose="02030600000101010101" pitchFamily="18" charset="-127"/>
              <a:sym typeface="Wingdings"/>
            </a:endParaRPr>
          </a:p>
          <a:p>
            <a:r>
              <a:rPr lang="en-US" sz="2400" b="1" dirty="0">
                <a:solidFill>
                  <a:srgbClr val="FFBB11"/>
                </a:solidFill>
                <a:latin typeface="Batang" panose="02030600000101010101" pitchFamily="18" charset="-127"/>
                <a:ea typeface="Batang" panose="02030600000101010101" pitchFamily="18" charset="-127"/>
                <a:sym typeface="Wingdings"/>
              </a:rPr>
              <a:t>Give assignments like “interview 5 congregants about how their faith shapes their work”</a:t>
            </a:r>
            <a:r>
              <a:rPr lang="en-US" sz="2400" b="1" dirty="0">
                <a:solidFill>
                  <a:srgbClr val="FFBB11"/>
                </a:solidFill>
                <a:latin typeface="Batang" panose="02030600000101010101" pitchFamily="18" charset="-127"/>
                <a:ea typeface="Batang" panose="02030600000101010101" pitchFamily="18" charset="-127"/>
              </a:rPr>
              <a:t> </a:t>
            </a:r>
          </a:p>
          <a:p>
            <a:endParaRPr lang="en-US" sz="2400" b="1" dirty="0" smtClean="0">
              <a:solidFill>
                <a:srgbClr val="FFBB11"/>
              </a:solidFill>
              <a:latin typeface="Batang" panose="02030600000101010101" pitchFamily="18" charset="-127"/>
              <a:ea typeface="Batang" panose="02030600000101010101" pitchFamily="18" charset="-127"/>
            </a:endParaRPr>
          </a:p>
          <a:p>
            <a:r>
              <a:rPr lang="en-US" sz="2400" b="1" dirty="0" smtClean="0">
                <a:solidFill>
                  <a:srgbClr val="FFBB11"/>
                </a:solidFill>
                <a:latin typeface="Batang" panose="02030600000101010101" pitchFamily="18" charset="-127"/>
                <a:ea typeface="Batang" panose="02030600000101010101" pitchFamily="18" charset="-127"/>
              </a:rPr>
              <a:t> </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154748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447800"/>
          </a:xfrm>
          <a:solidFill>
            <a:srgbClr val="F57617"/>
          </a:solidFill>
        </p:spPr>
        <p:txBody>
          <a:bodyPr>
            <a:normAutofit/>
          </a:bodyPr>
          <a:lstStyle/>
          <a:p>
            <a:pPr algn="l"/>
            <a:r>
              <a:rPr lang="en-US" sz="3600" b="1" dirty="0" smtClean="0">
                <a:latin typeface="Batang" panose="02030600000101010101" pitchFamily="18" charset="-127"/>
                <a:ea typeface="Batang" panose="02030600000101010101" pitchFamily="18" charset="-127"/>
              </a:rPr>
              <a:t>5) Churches </a:t>
            </a:r>
            <a:r>
              <a:rPr lang="en-US" sz="3600" b="1" dirty="0">
                <a:latin typeface="Batang" panose="02030600000101010101" pitchFamily="18" charset="-127"/>
                <a:ea typeface="Batang" panose="02030600000101010101" pitchFamily="18" charset="-127"/>
              </a:rPr>
              <a:t>Infusing FWE Effectively are </a:t>
            </a:r>
            <a:r>
              <a:rPr lang="en-US" sz="3600" b="1" dirty="0" smtClean="0">
                <a:latin typeface="Batang" panose="02030600000101010101" pitchFamily="18" charset="-127"/>
                <a:ea typeface="Batang" panose="02030600000101010101" pitchFamily="18" charset="-127"/>
              </a:rPr>
              <a:t>DOING!!!</a:t>
            </a:r>
            <a:endParaRPr lang="en-US" sz="3600" b="1" dirty="0">
              <a:solidFill>
                <a:srgbClr val="3B0E07"/>
              </a:solidFill>
              <a:latin typeface="Batang" panose="02030600000101010101" pitchFamily="18" charset="-127"/>
              <a:ea typeface="Batang" panose="02030600000101010101" pitchFamily="18" charset="-127"/>
            </a:endParaRPr>
          </a:p>
        </p:txBody>
      </p:sp>
      <p:sp>
        <p:nvSpPr>
          <p:cNvPr id="4" name="Rectangle 3"/>
          <p:cNvSpPr/>
          <p:nvPr/>
        </p:nvSpPr>
        <p:spPr>
          <a:xfrm>
            <a:off x="420914" y="1905000"/>
            <a:ext cx="8382000" cy="1200329"/>
          </a:xfrm>
          <a:prstGeom prst="rect">
            <a:avLst/>
          </a:prstGeom>
        </p:spPr>
        <p:txBody>
          <a:bodyPr wrap="square">
            <a:spAutoFit/>
          </a:bodyPr>
          <a:lstStyle/>
          <a:p>
            <a:pPr lvl="0"/>
            <a:r>
              <a:rPr lang="en-US" sz="2400" b="1" dirty="0" smtClean="0">
                <a:solidFill>
                  <a:srgbClr val="F57617"/>
                </a:solidFill>
                <a:latin typeface="Batang" panose="02030600000101010101" pitchFamily="18" charset="-127"/>
                <a:ea typeface="Batang" panose="02030600000101010101" pitchFamily="18" charset="-127"/>
                <a:sym typeface="Wingdings"/>
              </a:rPr>
              <a:t></a:t>
            </a:r>
            <a:r>
              <a:rPr lang="en-US" sz="2400" b="1" dirty="0" smtClean="0">
                <a:solidFill>
                  <a:srgbClr val="F57617"/>
                </a:solidFill>
                <a:latin typeface="Batang" panose="02030600000101010101" pitchFamily="18" charset="-127"/>
                <a:ea typeface="Batang" panose="02030600000101010101" pitchFamily="18" charset="-127"/>
              </a:rPr>
              <a:t>Practical </a:t>
            </a:r>
            <a:r>
              <a:rPr lang="en-US" sz="2400" b="1" dirty="0">
                <a:solidFill>
                  <a:srgbClr val="F57617"/>
                </a:solidFill>
                <a:latin typeface="Batang" panose="02030600000101010101" pitchFamily="18" charset="-127"/>
                <a:ea typeface="Batang" panose="02030600000101010101" pitchFamily="18" charset="-127"/>
              </a:rPr>
              <a:t>help for the un- and underemployed; for those in vocational </a:t>
            </a:r>
            <a:r>
              <a:rPr lang="en-US" sz="2400" b="1" dirty="0" smtClean="0">
                <a:solidFill>
                  <a:srgbClr val="F57617"/>
                </a:solidFill>
                <a:latin typeface="Batang" panose="02030600000101010101" pitchFamily="18" charset="-127"/>
                <a:ea typeface="Batang" panose="02030600000101010101" pitchFamily="18" charset="-127"/>
              </a:rPr>
              <a:t>discernment phase</a:t>
            </a:r>
          </a:p>
          <a:p>
            <a:pPr lvl="0"/>
            <a:endParaRPr lang="en-US" sz="2400" b="1" dirty="0">
              <a:solidFill>
                <a:srgbClr val="F57617"/>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23" y="3200400"/>
            <a:ext cx="6268325" cy="3467584"/>
          </a:xfrm>
          <a:prstGeom prst="rect">
            <a:avLst/>
          </a:prstGeom>
        </p:spPr>
      </p:pic>
    </p:spTree>
    <p:extLst>
      <p:ext uri="{BB962C8B-B14F-4D97-AF65-F5344CB8AC3E}">
        <p14:creationId xmlns:p14="http://schemas.microsoft.com/office/powerpoint/2010/main" val="8453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382000" cy="1446550"/>
          </a:xfrm>
          <a:prstGeom prst="rect">
            <a:avLst/>
          </a:prstGeom>
        </p:spPr>
        <p:txBody>
          <a:bodyPr wrap="square">
            <a:spAutoFit/>
          </a:bodyPr>
          <a:lstStyle/>
          <a:p>
            <a:pPr lvl="0"/>
            <a:r>
              <a:rPr lang="en-US" sz="3200" b="1" dirty="0" smtClean="0">
                <a:solidFill>
                  <a:srgbClr val="F57617"/>
                </a:solidFill>
                <a:latin typeface="Batang" panose="02030600000101010101" pitchFamily="18" charset="-127"/>
                <a:ea typeface="Batang" panose="02030600000101010101" pitchFamily="18" charset="-127"/>
                <a:sym typeface="Wingdings"/>
              </a:rPr>
              <a:t></a:t>
            </a:r>
            <a:r>
              <a:rPr lang="en-US" sz="3200" b="1" dirty="0" smtClean="0">
                <a:solidFill>
                  <a:srgbClr val="F57617"/>
                </a:solidFill>
                <a:latin typeface="Batang" panose="02030600000101010101" pitchFamily="18" charset="-127"/>
                <a:ea typeface="Batang" panose="02030600000101010101" pitchFamily="18" charset="-127"/>
              </a:rPr>
              <a:t>Vocational </a:t>
            </a:r>
            <a:r>
              <a:rPr lang="en-US" sz="3200" b="1" dirty="0">
                <a:solidFill>
                  <a:srgbClr val="F57617"/>
                </a:solidFill>
                <a:latin typeface="Batang" panose="02030600000101010101" pitchFamily="18" charset="-127"/>
                <a:ea typeface="Batang" panose="02030600000101010101" pitchFamily="18" charset="-127"/>
              </a:rPr>
              <a:t>affiliation groups </a:t>
            </a:r>
            <a:r>
              <a:rPr lang="en-US" sz="3200" b="1" dirty="0" smtClean="0">
                <a:solidFill>
                  <a:srgbClr val="F57617"/>
                </a:solidFill>
                <a:latin typeface="Batang" panose="02030600000101010101" pitchFamily="18" charset="-127"/>
                <a:ea typeface="Batang" panose="02030600000101010101" pitchFamily="18" charset="-127"/>
              </a:rPr>
              <a:t>(e.g., medicine, law)</a:t>
            </a:r>
          </a:p>
          <a:p>
            <a:pPr lvl="0"/>
            <a:endParaRPr lang="en-US" sz="2400" b="1" dirty="0">
              <a:solidFill>
                <a:srgbClr val="F57617"/>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80939"/>
            <a:ext cx="4114800" cy="17132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54" y="3276600"/>
            <a:ext cx="7534891" cy="3230401"/>
          </a:xfrm>
          <a:prstGeom prst="rect">
            <a:avLst/>
          </a:prstGeom>
        </p:spPr>
      </p:pic>
    </p:spTree>
    <p:extLst>
      <p:ext uri="{BB962C8B-B14F-4D97-AF65-F5344CB8AC3E}">
        <p14:creationId xmlns:p14="http://schemas.microsoft.com/office/powerpoint/2010/main" val="3458553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382000" cy="1077218"/>
          </a:xfrm>
          <a:prstGeom prst="rect">
            <a:avLst/>
          </a:prstGeom>
        </p:spPr>
        <p:txBody>
          <a:bodyPr wrap="square">
            <a:spAutoFit/>
          </a:bodyPr>
          <a:lstStyle/>
          <a:p>
            <a:pPr lvl="0"/>
            <a:r>
              <a:rPr lang="en-US" sz="3200" b="1" dirty="0" smtClean="0">
                <a:solidFill>
                  <a:srgbClr val="F57617"/>
                </a:solidFill>
                <a:latin typeface="Batang" panose="02030600000101010101" pitchFamily="18" charset="-127"/>
                <a:ea typeface="Batang" panose="02030600000101010101" pitchFamily="18" charset="-127"/>
                <a:sym typeface="Wingdings"/>
              </a:rPr>
              <a:t>Missions Conference That Highlight the Great Commission 2.0</a:t>
            </a:r>
            <a:endParaRPr lang="en-US" sz="2400" b="1" dirty="0">
              <a:solidFill>
                <a:srgbClr val="F57617"/>
              </a:solidFill>
              <a:latin typeface="Batang" panose="02030600000101010101" pitchFamily="18" charset="-127"/>
              <a:ea typeface="Batang" panose="02030600000101010101" pitchFamily="18" charset="-127"/>
            </a:endParaRPr>
          </a:p>
        </p:txBody>
      </p:sp>
      <p:sp>
        <p:nvSpPr>
          <p:cNvPr id="2" name="TextBox 1"/>
          <p:cNvSpPr txBox="1"/>
          <p:nvPr/>
        </p:nvSpPr>
        <p:spPr>
          <a:xfrm>
            <a:off x="762000" y="2286000"/>
            <a:ext cx="7924800" cy="3231654"/>
          </a:xfrm>
          <a:prstGeom prst="rect">
            <a:avLst/>
          </a:prstGeom>
          <a:noFill/>
        </p:spPr>
        <p:txBody>
          <a:bodyPr wrap="square" rtlCol="0">
            <a:spAutoFit/>
          </a:bodyPr>
          <a:lstStyle/>
          <a:p>
            <a:r>
              <a:rPr lang="en-US" sz="3600" b="1" dirty="0" smtClean="0">
                <a:solidFill>
                  <a:srgbClr val="FFC000"/>
                </a:solidFill>
                <a:latin typeface="Batang" panose="02030600000101010101" pitchFamily="18" charset="-127"/>
                <a:ea typeface="Batang" panose="02030600000101010101" pitchFamily="18" charset="-127"/>
              </a:rPr>
              <a:t>Go into all the world; that is, all the </a:t>
            </a:r>
            <a:r>
              <a:rPr lang="en-US" sz="6000" b="1" dirty="0" smtClean="0">
                <a:solidFill>
                  <a:srgbClr val="FFC000"/>
                </a:solidFill>
                <a:latin typeface="Batang" panose="02030600000101010101" pitchFamily="18" charset="-127"/>
                <a:ea typeface="Batang" panose="02030600000101010101" pitchFamily="18" charset="-127"/>
              </a:rPr>
              <a:t>social sectors</a:t>
            </a:r>
            <a:r>
              <a:rPr lang="en-US" sz="3600" b="1" dirty="0" smtClean="0">
                <a:solidFill>
                  <a:srgbClr val="FFC000"/>
                </a:solidFill>
                <a:latin typeface="Batang" panose="02030600000101010101" pitchFamily="18" charset="-127"/>
                <a:ea typeface="Batang" panose="02030600000101010101" pitchFamily="18" charset="-127"/>
              </a:rPr>
              <a:t>—law, finance, business, healthcare, government, media, education, arts—and work there for shalom.</a:t>
            </a:r>
            <a:endParaRPr lang="en-US" sz="3600" b="1" dirty="0">
              <a:solidFill>
                <a:srgbClr val="FFC0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8780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A1E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066800"/>
          </a:xfrm>
          <a:solidFill>
            <a:srgbClr val="FFBB11"/>
          </a:solidFill>
        </p:spPr>
        <p:txBody>
          <a:bodyPr>
            <a:normAutofit/>
          </a:bodyPr>
          <a:lstStyle/>
          <a:p>
            <a:pPr algn="l"/>
            <a:r>
              <a:rPr lang="en-US" sz="3600" b="1" dirty="0" smtClean="0">
                <a:latin typeface="Batang" panose="02030600000101010101" pitchFamily="18" charset="-127"/>
                <a:ea typeface="Batang" panose="02030600000101010101" pitchFamily="18" charset="-127"/>
              </a:rPr>
              <a:t>         </a:t>
            </a:r>
            <a:r>
              <a:rPr lang="en-US" sz="3600" b="1" dirty="0" smtClean="0">
                <a:solidFill>
                  <a:srgbClr val="3B0E07"/>
                </a:solidFill>
                <a:latin typeface="Batang" panose="02030600000101010101" pitchFamily="18" charset="-127"/>
                <a:ea typeface="Batang" panose="02030600000101010101" pitchFamily="18" charset="-127"/>
              </a:rPr>
              <a:t>What Can Seminaries Do? </a:t>
            </a:r>
            <a:endParaRPr lang="en-US" sz="3600" b="1" dirty="0">
              <a:solidFill>
                <a:srgbClr val="3B0E07"/>
              </a:solidFill>
              <a:latin typeface="Batang" panose="02030600000101010101" pitchFamily="18" charset="-127"/>
              <a:ea typeface="Batang" panose="02030600000101010101" pitchFamily="18" charset="-12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5134450"/>
            <a:ext cx="1294764" cy="1723550"/>
          </a:xfrm>
          <a:prstGeom prst="rect">
            <a:avLst/>
          </a:prstGeom>
        </p:spPr>
      </p:pic>
      <p:sp>
        <p:nvSpPr>
          <p:cNvPr id="3" name="TextBox 2"/>
          <p:cNvSpPr txBox="1"/>
          <p:nvPr/>
        </p:nvSpPr>
        <p:spPr>
          <a:xfrm>
            <a:off x="381000" y="1981200"/>
            <a:ext cx="8458200" cy="830997"/>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Assign students to research models and write short case studies</a:t>
            </a:r>
            <a:endParaRPr lang="en-US" sz="2400" b="1" dirty="0">
              <a:solidFill>
                <a:srgbClr val="FFBB11"/>
              </a:solidFill>
              <a:latin typeface="Batang" panose="02030600000101010101" pitchFamily="18" charset="-127"/>
              <a:ea typeface="Batang" panose="02030600000101010101" pitchFamily="18" charset="-127"/>
            </a:endParaRPr>
          </a:p>
        </p:txBody>
      </p:sp>
      <p:sp>
        <p:nvSpPr>
          <p:cNvPr id="5" name="TextBox 4"/>
          <p:cNvSpPr txBox="1"/>
          <p:nvPr/>
        </p:nvSpPr>
        <p:spPr>
          <a:xfrm>
            <a:off x="413657" y="3124199"/>
            <a:ext cx="8458200" cy="830997"/>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Create independent study courses in which students write a blueprint for a new FWE ministry</a:t>
            </a:r>
            <a:endParaRPr lang="en-US" sz="2400" b="1" dirty="0">
              <a:solidFill>
                <a:srgbClr val="FFBB11"/>
              </a:solidFill>
              <a:latin typeface="Batang" panose="02030600000101010101" pitchFamily="18" charset="-127"/>
              <a:ea typeface="Batang" panose="02030600000101010101" pitchFamily="18" charset="-127"/>
            </a:endParaRPr>
          </a:p>
        </p:txBody>
      </p:sp>
      <p:sp>
        <p:nvSpPr>
          <p:cNvPr id="6" name="TextBox 5"/>
          <p:cNvSpPr txBox="1"/>
          <p:nvPr/>
        </p:nvSpPr>
        <p:spPr>
          <a:xfrm>
            <a:off x="413657" y="4350679"/>
            <a:ext cx="8458200" cy="830997"/>
          </a:xfrm>
          <a:prstGeom prst="rect">
            <a:avLst/>
          </a:prstGeom>
          <a:noFill/>
        </p:spPr>
        <p:txBody>
          <a:bodyPr wrap="square" rtlCol="0">
            <a:spAutoFit/>
          </a:bodyPr>
          <a:lstStyle/>
          <a:p>
            <a:r>
              <a:rPr lang="en-US" sz="2400" b="1" dirty="0" smtClean="0">
                <a:solidFill>
                  <a:srgbClr val="FFBB11"/>
                </a:solidFill>
                <a:latin typeface="Batang" panose="02030600000101010101" pitchFamily="18" charset="-127"/>
                <a:ea typeface="Batang" panose="02030600000101010101" pitchFamily="18" charset="-127"/>
                <a:sym typeface="Wingdings"/>
              </a:rPr>
              <a:t>Help students see how to infuse into existing ministries new emphases on vocation</a:t>
            </a:r>
            <a:endParaRPr lang="en-US" sz="2400" b="1" dirty="0">
              <a:solidFill>
                <a:srgbClr val="FFBB1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5608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“Before”</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0" y="2514600"/>
            <a:ext cx="9126224" cy="2648320"/>
          </a:xfrm>
          <a:prstGeom prst="rect">
            <a:avLst/>
          </a:prstGeom>
        </p:spPr>
      </p:pic>
    </p:spTree>
    <p:extLst>
      <p:ext uri="{BB962C8B-B14F-4D97-AF65-F5344CB8AC3E}">
        <p14:creationId xmlns:p14="http://schemas.microsoft.com/office/powerpoint/2010/main" val="690682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25" y="2286000"/>
            <a:ext cx="2781688" cy="352474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3687581"/>
            <a:ext cx="6224740" cy="1798080"/>
          </a:xfrm>
          <a:prstGeom prst="rect">
            <a:avLst/>
          </a:prstGeom>
        </p:spPr>
      </p:pic>
      <p:sp>
        <p:nvSpPr>
          <p:cNvPr id="7" name="TextBox 6"/>
          <p:cNvSpPr txBox="1"/>
          <p:nvPr/>
        </p:nvSpPr>
        <p:spPr>
          <a:xfrm>
            <a:off x="432124" y="5943600"/>
            <a:ext cx="2920675" cy="523220"/>
          </a:xfrm>
          <a:prstGeom prst="rect">
            <a:avLst/>
          </a:prstGeom>
          <a:noFill/>
        </p:spPr>
        <p:txBody>
          <a:bodyPr wrap="square" rtlCol="0">
            <a:spAutoFit/>
          </a:bodyPr>
          <a:lstStyle/>
          <a:p>
            <a:r>
              <a:rPr lang="en-US" sz="2800" b="1" dirty="0" smtClean="0">
                <a:solidFill>
                  <a:srgbClr val="7A1E0F"/>
                </a:solidFill>
                <a:latin typeface="Batang" panose="02030600000101010101" pitchFamily="18" charset="-127"/>
                <a:ea typeface="Batang" panose="02030600000101010101" pitchFamily="18" charset="-127"/>
              </a:rPr>
              <a:t>Travis Vaughn</a:t>
            </a:r>
            <a:endParaRPr lang="en-US" sz="2800" b="1" dirty="0">
              <a:solidFill>
                <a:srgbClr val="7A1E0F"/>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065879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sp>
        <p:nvSpPr>
          <p:cNvPr id="2" name="TextBox 1"/>
          <p:cNvSpPr txBox="1"/>
          <p:nvPr/>
        </p:nvSpPr>
        <p:spPr>
          <a:xfrm>
            <a:off x="914400" y="2057400"/>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Revised Church Officer Training</a:t>
            </a:r>
          </a:p>
          <a:p>
            <a:r>
              <a:rPr lang="en-US" dirty="0" smtClean="0"/>
              <a:t> </a:t>
            </a:r>
            <a:endParaRPr lang="en-US" dirty="0"/>
          </a:p>
        </p:txBody>
      </p:sp>
      <p:sp>
        <p:nvSpPr>
          <p:cNvPr id="8" name="TextBox 7"/>
          <p:cNvSpPr txBox="1"/>
          <p:nvPr/>
        </p:nvSpPr>
        <p:spPr>
          <a:xfrm>
            <a:off x="928914" y="2795826"/>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Special Event with Mike </a:t>
            </a:r>
            <a:r>
              <a:rPr lang="en-US" sz="3200" b="1" dirty="0" err="1" smtClean="0">
                <a:latin typeface="Batang" panose="02030600000101010101" pitchFamily="18" charset="-127"/>
                <a:ea typeface="Batang" panose="02030600000101010101" pitchFamily="18" charset="-127"/>
              </a:rPr>
              <a:t>Goheen</a:t>
            </a:r>
            <a:endParaRPr lang="en-US" sz="3200" b="1" dirty="0" smtClean="0">
              <a:latin typeface="Batang" panose="02030600000101010101" pitchFamily="18" charset="-127"/>
              <a:ea typeface="Batang" panose="02030600000101010101" pitchFamily="18" charset="-127"/>
            </a:endParaRPr>
          </a:p>
          <a:p>
            <a:r>
              <a:rPr lang="en-US" dirty="0" smtClean="0"/>
              <a:t> </a:t>
            </a:r>
            <a:endParaRPr lang="en-US" dirty="0"/>
          </a:p>
        </p:txBody>
      </p:sp>
      <p:sp>
        <p:nvSpPr>
          <p:cNvPr id="9" name="TextBox 8"/>
          <p:cNvSpPr txBox="1"/>
          <p:nvPr/>
        </p:nvSpPr>
        <p:spPr>
          <a:xfrm>
            <a:off x="928914" y="3657600"/>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5-week sermon series</a:t>
            </a:r>
          </a:p>
          <a:p>
            <a:r>
              <a:rPr lang="en-US" dirty="0" smtClean="0"/>
              <a:t> </a:t>
            </a:r>
            <a:endParaRPr lang="en-US" dirty="0"/>
          </a:p>
        </p:txBody>
      </p:sp>
    </p:spTree>
    <p:extLst>
      <p:ext uri="{BB962C8B-B14F-4D97-AF65-F5344CB8AC3E}">
        <p14:creationId xmlns:p14="http://schemas.microsoft.com/office/powerpoint/2010/main" val="3402189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sp>
        <p:nvSpPr>
          <p:cNvPr id="2" name="TextBox 1"/>
          <p:cNvSpPr txBox="1"/>
          <p:nvPr/>
        </p:nvSpPr>
        <p:spPr>
          <a:xfrm>
            <a:off x="914400" y="2057400"/>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Revised Church Officer Training</a:t>
            </a:r>
          </a:p>
          <a:p>
            <a:r>
              <a:rPr lang="en-US" dirty="0" smtClean="0"/>
              <a:t> </a:t>
            </a:r>
            <a:endParaRPr lang="en-US" dirty="0"/>
          </a:p>
        </p:txBody>
      </p:sp>
      <p:sp>
        <p:nvSpPr>
          <p:cNvPr id="8" name="TextBox 7"/>
          <p:cNvSpPr txBox="1"/>
          <p:nvPr/>
        </p:nvSpPr>
        <p:spPr>
          <a:xfrm>
            <a:off x="928914" y="2795826"/>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Special Event with Mike </a:t>
            </a:r>
            <a:r>
              <a:rPr lang="en-US" sz="3200" b="1" dirty="0" err="1" smtClean="0">
                <a:latin typeface="Batang" panose="02030600000101010101" pitchFamily="18" charset="-127"/>
                <a:ea typeface="Batang" panose="02030600000101010101" pitchFamily="18" charset="-127"/>
              </a:rPr>
              <a:t>Goheen</a:t>
            </a:r>
            <a:endParaRPr lang="en-US" sz="3200" b="1" dirty="0" smtClean="0">
              <a:latin typeface="Batang" panose="02030600000101010101" pitchFamily="18" charset="-127"/>
              <a:ea typeface="Batang" panose="02030600000101010101" pitchFamily="18" charset="-127"/>
            </a:endParaRPr>
          </a:p>
          <a:p>
            <a:r>
              <a:rPr lang="en-US" dirty="0" smtClean="0"/>
              <a:t> </a:t>
            </a:r>
            <a:endParaRPr lang="en-US" dirty="0"/>
          </a:p>
        </p:txBody>
      </p:sp>
      <p:sp>
        <p:nvSpPr>
          <p:cNvPr id="9" name="TextBox 8"/>
          <p:cNvSpPr txBox="1"/>
          <p:nvPr/>
        </p:nvSpPr>
        <p:spPr>
          <a:xfrm>
            <a:off x="928914" y="3657600"/>
            <a:ext cx="7772400" cy="861774"/>
          </a:xfrm>
          <a:prstGeom prst="rect">
            <a:avLst/>
          </a:prstGeom>
          <a:noFill/>
        </p:spPr>
        <p:txBody>
          <a:bodyPr wrap="square" rtlCol="0">
            <a:spAutoFit/>
          </a:bodyPr>
          <a:lstStyle/>
          <a:p>
            <a:r>
              <a:rPr lang="en-US" sz="3200" b="1" dirty="0" smtClean="0">
                <a:latin typeface="Batang" panose="02030600000101010101" pitchFamily="18" charset="-127"/>
                <a:ea typeface="Batang" panose="02030600000101010101" pitchFamily="18" charset="-127"/>
              </a:rPr>
              <a:t>5-week sermon series</a:t>
            </a:r>
          </a:p>
          <a:p>
            <a:r>
              <a:rPr lang="en-US" dirty="0" smtClean="0"/>
              <a:t> </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364" y="3657600"/>
            <a:ext cx="3500636" cy="3087960"/>
          </a:xfrm>
          <a:prstGeom prst="rect">
            <a:avLst/>
          </a:prstGeom>
        </p:spPr>
      </p:pic>
    </p:spTree>
    <p:extLst>
      <p:ext uri="{BB962C8B-B14F-4D97-AF65-F5344CB8AC3E}">
        <p14:creationId xmlns:p14="http://schemas.microsoft.com/office/powerpoint/2010/main" val="32036242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88" y="1773658"/>
            <a:ext cx="8754697" cy="5106113"/>
          </a:xfrm>
          <a:prstGeom prst="rect">
            <a:avLst/>
          </a:prstGeom>
        </p:spPr>
      </p:pic>
    </p:spTree>
    <p:extLst>
      <p:ext uri="{BB962C8B-B14F-4D97-AF65-F5344CB8AC3E}">
        <p14:creationId xmlns:p14="http://schemas.microsoft.com/office/powerpoint/2010/main" val="34021899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B1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23549"/>
          </a:xfrm>
          <a:prstGeom prst="rect">
            <a:avLst/>
          </a:prstGeom>
          <a:solidFill>
            <a:srgbClr val="7A1E0F"/>
          </a:solidFill>
        </p:spPr>
        <p:txBody>
          <a:bodyPr wrap="square" rtlCol="0">
            <a:spAutoFit/>
          </a:bodyPr>
          <a:lstStyle/>
          <a:p>
            <a:endParaRPr lang="en-US" sz="1600" b="1" dirty="0" smtClean="0">
              <a:solidFill>
                <a:schemeClr val="accent6">
                  <a:lumMod val="20000"/>
                  <a:lumOff val="80000"/>
                </a:schemeClr>
              </a:solidFill>
              <a:latin typeface="Papyrus" pitchFamily="66" charset="0"/>
            </a:endParaRPr>
          </a:p>
          <a:p>
            <a:r>
              <a:rPr lang="en-US" sz="2400" b="1" dirty="0" smtClean="0">
                <a:solidFill>
                  <a:schemeClr val="accent6">
                    <a:lumMod val="20000"/>
                    <a:lumOff val="80000"/>
                  </a:schemeClr>
                </a:solidFill>
                <a:latin typeface="Papyrus" pitchFamily="66" charset="0"/>
              </a:rPr>
              <a:t>  </a:t>
            </a:r>
            <a:r>
              <a:rPr lang="en-US" sz="4400" b="1" dirty="0" smtClean="0">
                <a:solidFill>
                  <a:schemeClr val="accent6">
                    <a:lumMod val="20000"/>
                    <a:lumOff val="80000"/>
                  </a:schemeClr>
                </a:solidFill>
                <a:latin typeface="Batang" panose="02030600000101010101" pitchFamily="18" charset="-127"/>
                <a:ea typeface="Batang" panose="02030600000101010101" pitchFamily="18" charset="-127"/>
              </a:rPr>
              <a:t>Perimeter Church: “After”</a:t>
            </a:r>
          </a:p>
          <a:p>
            <a:endParaRPr lang="en-US" sz="3200" b="1" dirty="0" smtClean="0">
              <a:solidFill>
                <a:schemeClr val="accent6">
                  <a:lumMod val="20000"/>
                  <a:lumOff val="80000"/>
                </a:schemeClr>
              </a:solidFill>
              <a:latin typeface="Papyrus" pitchFamily="66" charset="0"/>
            </a:endParaRPr>
          </a:p>
          <a:p>
            <a:endParaRPr lang="en-US" sz="1400" b="1" dirty="0">
              <a:solidFill>
                <a:schemeClr val="accent6">
                  <a:lumMod val="20000"/>
                  <a:lumOff val="80000"/>
                </a:schemeClr>
              </a:solidFill>
              <a:latin typeface="Papyru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237" y="-1"/>
            <a:ext cx="1294764" cy="1723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09799"/>
            <a:ext cx="7332371" cy="4487917"/>
          </a:xfrm>
          <a:prstGeom prst="rect">
            <a:avLst/>
          </a:prstGeom>
        </p:spPr>
      </p:pic>
    </p:spTree>
    <p:extLst>
      <p:ext uri="{BB962C8B-B14F-4D97-AF65-F5344CB8AC3E}">
        <p14:creationId xmlns:p14="http://schemas.microsoft.com/office/powerpoint/2010/main" val="13449790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21015</TotalTime>
  <Words>963</Words>
  <Application>Microsoft Office PowerPoint</Application>
  <PresentationFormat>On-screen Show (4:3)</PresentationFormat>
  <Paragraphs>160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 and For Community: Helpful Models in Churches  Dr. Amy L. Sherman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Leaders need exposure and education via an experiential pedagogy</vt:lpstr>
      <vt:lpstr>Leaders need exposure and education via an experiential pedagogy</vt:lpstr>
      <vt:lpstr>Experiencing Surge School </vt:lpstr>
      <vt:lpstr>Experiencing Agritopia </vt:lpstr>
      <vt:lpstr>         What Can Seminaries Do? </vt:lpstr>
      <vt:lpstr>2) It’s important for pastors and congregants to learn TOGETHER</vt:lpstr>
      <vt:lpstr>2) It’s important for pastors and congregants to learn TOGETHER</vt:lpstr>
      <vt:lpstr>         What Can Seminaries Do? </vt:lpstr>
      <vt:lpstr>3) Leaders Must Equip the Scattered Church Theologically</vt:lpstr>
      <vt:lpstr>         What Can Seminaries Do? </vt:lpstr>
      <vt:lpstr>4) Preaching isn’t Enough. Celebration is Needed! </vt:lpstr>
      <vt:lpstr>PowerPoint Presentation</vt:lpstr>
      <vt:lpstr>Preaching Isn’t Enough. Celebration is Needed!</vt:lpstr>
      <vt:lpstr>Celebrate: Commissioning </vt:lpstr>
      <vt:lpstr>Celebrate: Blessing a Business</vt:lpstr>
      <vt:lpstr>Celebrate: Visuals at Christ Community Church</vt:lpstr>
      <vt:lpstr>         What Can Seminaries Do? </vt:lpstr>
      <vt:lpstr>5) Churches Infusing FWE Effectively are DOING!!!</vt:lpstr>
      <vt:lpstr>PowerPoint Presentation</vt:lpstr>
      <vt:lpstr>PowerPoint Presentation</vt:lpstr>
      <vt:lpstr>         What Can Seminaries 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Becca Saunders</dc:creator>
  <cp:lastModifiedBy>Amy Sherman</cp:lastModifiedBy>
  <cp:revision>348</cp:revision>
  <dcterms:created xsi:type="dcterms:W3CDTF">2009-05-11T14:37:27Z</dcterms:created>
  <dcterms:modified xsi:type="dcterms:W3CDTF">2016-01-14T02:10:06Z</dcterms:modified>
</cp:coreProperties>
</file>