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9" r:id="rId2"/>
    <p:sldId id="460" r:id="rId3"/>
    <p:sldId id="503" r:id="rId4"/>
    <p:sldId id="478" r:id="rId5"/>
    <p:sldId id="517" r:id="rId6"/>
    <p:sldId id="479" r:id="rId7"/>
    <p:sldId id="509" r:id="rId8"/>
    <p:sldId id="510" r:id="rId9"/>
    <p:sldId id="378" r:id="rId10"/>
    <p:sldId id="511" r:id="rId11"/>
    <p:sldId id="512" r:id="rId12"/>
    <p:sldId id="518" r:id="rId13"/>
    <p:sldId id="476" r:id="rId14"/>
    <p:sldId id="513" r:id="rId15"/>
    <p:sldId id="514" r:id="rId16"/>
    <p:sldId id="519" r:id="rId17"/>
    <p:sldId id="515" r:id="rId18"/>
    <p:sldId id="520" r:id="rId19"/>
    <p:sldId id="521" r:id="rId20"/>
    <p:sldId id="516" r:id="rId21"/>
    <p:sldId id="52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1E0F"/>
    <a:srgbClr val="FFBB11"/>
    <a:srgbClr val="3B0E07"/>
    <a:srgbClr val="47362D"/>
    <a:srgbClr val="F57617"/>
    <a:srgbClr val="FFBF17"/>
    <a:srgbClr val="AC0000"/>
    <a:srgbClr val="89CC40"/>
    <a:srgbClr val="EC6C0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>
        <p:scale>
          <a:sx n="66" d="100"/>
          <a:sy n="66" d="100"/>
        </p:scale>
        <p:origin x="-148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0C529-A3FE-41E8-BE43-64A6573BF72A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B9DF0-01D7-4017-A4C6-4D8D641C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9DF0-01D7-4017-A4C6-4D8D641C58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9DF0-01D7-4017-A4C6-4D8D641C584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9DF0-01D7-4017-A4C6-4D8D641C584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9DF0-01D7-4017-A4C6-4D8D641C584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9DF0-01D7-4017-A4C6-4D8D641C584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9DF0-01D7-4017-A4C6-4D8D641C584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9DF0-01D7-4017-A4C6-4D8D641C584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9DF0-01D7-4017-A4C6-4D8D641C584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9DF0-01D7-4017-A4C6-4D8D641C584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9DF0-01D7-4017-A4C6-4D8D641C584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9DF0-01D7-4017-A4C6-4D8D641C584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9DF0-01D7-4017-A4C6-4D8D641C584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9DF0-01D7-4017-A4C6-4D8D641C584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9DF0-01D7-4017-A4C6-4D8D641C584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9DF0-01D7-4017-A4C6-4D8D641C584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9DF0-01D7-4017-A4C6-4D8D641C584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9DF0-01D7-4017-A4C6-4D8D641C584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9DF0-01D7-4017-A4C6-4D8D641C584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9DF0-01D7-4017-A4C6-4D8D641C584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9DF0-01D7-4017-A4C6-4D8D641C584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9DF0-01D7-4017-A4C6-4D8D641C584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0E5B-07CE-4238-8A76-35A1F86B442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21F4-173A-444A-A8D7-4CDD9CEC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0E5B-07CE-4238-8A76-35A1F86B442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21F4-173A-444A-A8D7-4CDD9CEC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0E5B-07CE-4238-8A76-35A1F86B442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21F4-173A-444A-A8D7-4CDD9CEC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0E5B-07CE-4238-8A76-35A1F86B442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21F4-173A-444A-A8D7-4CDD9CEC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0E5B-07CE-4238-8A76-35A1F86B442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21F4-173A-444A-A8D7-4CDD9CEC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0E5B-07CE-4238-8A76-35A1F86B442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21F4-173A-444A-A8D7-4CDD9CEC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0E5B-07CE-4238-8A76-35A1F86B442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21F4-173A-444A-A8D7-4CDD9CEC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0E5B-07CE-4238-8A76-35A1F86B442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21F4-173A-444A-A8D7-4CDD9CEC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0E5B-07CE-4238-8A76-35A1F86B442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21F4-173A-444A-A8D7-4CDD9CEC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0E5B-07CE-4238-8A76-35A1F86B442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21F4-173A-444A-A8D7-4CDD9CEC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0E5B-07CE-4238-8A76-35A1F86B442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21F4-173A-444A-A8D7-4CDD9CEC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18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C0E5B-07CE-4238-8A76-35A1F86B442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C21F4-173A-444A-A8D7-4CDD9CECD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erry wood panel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714" y="1219200"/>
            <a:ext cx="3739286" cy="46482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 and For Community: Helpful Models in Theological Schools</a:t>
            </a:r>
            <a:br>
              <a:rPr lang="en-US" sz="49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sz="49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sz="2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Dr. Amy L. Sherman</a:t>
            </a:r>
            <a:r>
              <a:rPr lang="en-US" sz="27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en-US" sz="27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sz="27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en-US" sz="27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sz="27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471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1E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00317"/>
            <a:ext cx="1545771" cy="20576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65771" cy="1447800"/>
          </a:xfrm>
          <a:prstGeom prst="rect">
            <a:avLst/>
          </a:prstGeom>
          <a:solidFill>
            <a:srgbClr val="FFBB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39179"/>
            <a:ext cx="9220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47362D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</a:t>
            </a:r>
            <a:r>
              <a:rPr lang="en-US" sz="4400" b="1" dirty="0" smtClean="0">
                <a:solidFill>
                  <a:srgbClr val="3B0E0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 National Fellows Initiative</a:t>
            </a:r>
            <a:endParaRPr lang="en-US" sz="4400" b="1" dirty="0">
              <a:solidFill>
                <a:srgbClr val="3B0E07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10084"/>
            <a:ext cx="7114280" cy="38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1E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00317"/>
            <a:ext cx="1545771" cy="20576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65771" cy="1447800"/>
          </a:xfrm>
          <a:prstGeom prst="rect">
            <a:avLst/>
          </a:prstGeom>
          <a:solidFill>
            <a:srgbClr val="FFBB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39179"/>
            <a:ext cx="9220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47362D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</a:t>
            </a:r>
            <a:r>
              <a:rPr lang="en-US" sz="4400" b="1" dirty="0" smtClean="0">
                <a:solidFill>
                  <a:srgbClr val="3B0E0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 National Fellows Initiative</a:t>
            </a:r>
            <a:endParaRPr lang="en-US" sz="4400" b="1" dirty="0">
              <a:solidFill>
                <a:srgbClr val="3B0E07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84" y="1905000"/>
            <a:ext cx="94379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Southeastern Baptist Theological Seminary</a:t>
            </a:r>
          </a:p>
          <a:p>
            <a:r>
              <a:rPr lang="en-US" sz="32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Reformed Theological Seminary</a:t>
            </a:r>
          </a:p>
          <a:p>
            <a:r>
              <a:rPr lang="en-US" sz="32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Trinity Evangelical Divinity School</a:t>
            </a:r>
          </a:p>
          <a:p>
            <a:r>
              <a:rPr lang="en-US" sz="32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Birmingham Theological Seminary</a:t>
            </a:r>
          </a:p>
          <a:p>
            <a:r>
              <a:rPr lang="en-US" sz="32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Gordon-Conwell Seminary*</a:t>
            </a:r>
          </a:p>
          <a:p>
            <a:r>
              <a:rPr lang="en-US" sz="32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Covenant Seminary</a:t>
            </a:r>
            <a:endParaRPr lang="en-US" sz="3200" b="1" dirty="0">
              <a:solidFill>
                <a:srgbClr val="FFBB1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04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1E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00317"/>
            <a:ext cx="1545771" cy="20576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65771" cy="1447800"/>
          </a:xfrm>
          <a:prstGeom prst="rect">
            <a:avLst/>
          </a:prstGeom>
          <a:solidFill>
            <a:srgbClr val="FFBB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39179"/>
            <a:ext cx="9220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47362D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</a:t>
            </a:r>
            <a:r>
              <a:rPr lang="en-US" sz="4400" b="1" dirty="0" smtClean="0">
                <a:solidFill>
                  <a:srgbClr val="3B0E0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 National Fellows Initiative</a:t>
            </a:r>
            <a:endParaRPr lang="en-US" sz="4400" b="1" dirty="0">
              <a:solidFill>
                <a:srgbClr val="3B0E07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 rot="21188590">
            <a:off x="533400" y="3200400"/>
            <a:ext cx="68471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 Win-Win Relationship</a:t>
            </a:r>
            <a:endParaRPr lang="en-US" sz="6600" b="1" dirty="0">
              <a:solidFill>
                <a:srgbClr val="FFBB1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82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28600"/>
            <a:ext cx="5867400" cy="1323439"/>
          </a:xfrm>
          <a:prstGeom prst="rect">
            <a:avLst/>
          </a:prstGeom>
          <a:solidFill>
            <a:srgbClr val="FFBF17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A1E0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</a:t>
            </a:r>
            <a:r>
              <a:rPr lang="en-US" sz="4000" b="1" dirty="0" smtClean="0">
                <a:solidFill>
                  <a:srgbClr val="3B0E0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Partnering with </a:t>
            </a:r>
            <a:r>
              <a:rPr lang="en-US" sz="4000" b="1" dirty="0" smtClean="0">
                <a:solidFill>
                  <a:srgbClr val="3B0E0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Nonprofits: CCDA </a:t>
            </a:r>
            <a:endParaRPr lang="en-US" sz="4000" b="1" dirty="0">
              <a:solidFill>
                <a:srgbClr val="3B0E07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3302881" cy="4191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661">
            <a:off x="3581400" y="3810000"/>
            <a:ext cx="5304519" cy="12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1E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00317"/>
            <a:ext cx="1545771" cy="20576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65771" cy="1447800"/>
          </a:xfrm>
          <a:prstGeom prst="rect">
            <a:avLst/>
          </a:prstGeom>
          <a:solidFill>
            <a:srgbClr val="FFBB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39179"/>
            <a:ext cx="9220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47362D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     </a:t>
            </a:r>
            <a:r>
              <a:rPr lang="en-US" sz="4400" b="1" dirty="0" smtClean="0">
                <a:solidFill>
                  <a:srgbClr val="3B0E0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CCDA </a:t>
            </a:r>
            <a:r>
              <a:rPr lang="en-US" sz="4400" b="1" dirty="0" smtClean="0">
                <a:solidFill>
                  <a:srgbClr val="3B0E0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Partnership </a:t>
            </a:r>
            <a:endParaRPr lang="en-US" sz="4400" b="1" dirty="0">
              <a:solidFill>
                <a:srgbClr val="3B0E07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1" y="1905000"/>
            <a:ext cx="7162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Denver Seminary</a:t>
            </a:r>
          </a:p>
          <a:p>
            <a:r>
              <a:rPr lang="en-US" sz="32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Sioux Falls Seminary</a:t>
            </a:r>
          </a:p>
          <a:p>
            <a:r>
              <a:rPr lang="en-US" sz="32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Drew University Divinity School</a:t>
            </a:r>
          </a:p>
          <a:p>
            <a:r>
              <a:rPr lang="en-US" sz="32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North Park Seminary</a:t>
            </a:r>
          </a:p>
          <a:p>
            <a:r>
              <a:rPr lang="en-US" sz="32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Wesley Seminary (IWU)</a:t>
            </a:r>
          </a:p>
          <a:p>
            <a:r>
              <a:rPr lang="en-US" sz="32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Calvin Seminary</a:t>
            </a:r>
          </a:p>
          <a:p>
            <a:r>
              <a:rPr lang="en-US" sz="32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Martin University</a:t>
            </a:r>
          </a:p>
          <a:p>
            <a:r>
              <a:rPr lang="en-US" sz="32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Bakke Graduate School</a:t>
            </a:r>
            <a:endParaRPr lang="en-US" sz="3200" b="1" dirty="0">
              <a:solidFill>
                <a:srgbClr val="FFBB1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46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1E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5771" cy="1447800"/>
          </a:xfrm>
          <a:prstGeom prst="rect">
            <a:avLst/>
          </a:prstGeom>
          <a:solidFill>
            <a:srgbClr val="FFBB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39179"/>
            <a:ext cx="922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B0E0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Perkins Seminary &amp; Mission Waco </a:t>
            </a:r>
            <a:endParaRPr lang="en-US" sz="3600" b="1" dirty="0">
              <a:solidFill>
                <a:srgbClr val="3B0E07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3810000" cy="10668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0400"/>
            <a:ext cx="4220891" cy="2581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3" y="2667000"/>
            <a:ext cx="5273701" cy="31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28600"/>
            <a:ext cx="5867400" cy="1323439"/>
          </a:xfrm>
          <a:prstGeom prst="rect">
            <a:avLst/>
          </a:prstGeom>
          <a:solidFill>
            <a:srgbClr val="FFBF17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A1E0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</a:t>
            </a:r>
            <a:r>
              <a:rPr lang="en-US" sz="4000" b="1" dirty="0" smtClean="0">
                <a:solidFill>
                  <a:srgbClr val="3B0E0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Partnering with </a:t>
            </a:r>
            <a:r>
              <a:rPr lang="en-US" sz="4000" b="1" dirty="0" smtClean="0">
                <a:solidFill>
                  <a:srgbClr val="3B0E0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Businesses: IWU </a:t>
            </a:r>
            <a:endParaRPr lang="en-US" sz="4000" b="1" dirty="0">
              <a:solidFill>
                <a:srgbClr val="3B0E07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330288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1E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00317"/>
            <a:ext cx="1545771" cy="20576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65771" cy="1447800"/>
          </a:xfrm>
          <a:prstGeom prst="rect">
            <a:avLst/>
          </a:prstGeom>
          <a:solidFill>
            <a:srgbClr val="FFBB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39179"/>
            <a:ext cx="9220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47362D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4000" b="1" dirty="0" smtClean="0">
                <a:solidFill>
                  <a:srgbClr val="3B0E0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IWU School of Theology &amp; Ministry</a:t>
            </a:r>
            <a:endParaRPr lang="en-US" sz="4000" b="1" dirty="0">
              <a:solidFill>
                <a:srgbClr val="3B0E07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2" y="1981200"/>
            <a:ext cx="61834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1E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00317"/>
            <a:ext cx="1545771" cy="20576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65771" cy="1447800"/>
          </a:xfrm>
          <a:prstGeom prst="rect">
            <a:avLst/>
          </a:prstGeom>
          <a:solidFill>
            <a:srgbClr val="FFBB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39179"/>
            <a:ext cx="9220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47362D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4000" b="1" dirty="0" smtClean="0">
                <a:solidFill>
                  <a:srgbClr val="3B0E0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IWU’s Business Internship </a:t>
            </a:r>
            <a:endParaRPr lang="en-US" sz="4000" b="1" dirty="0">
              <a:solidFill>
                <a:srgbClr val="3B0E07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828800"/>
            <a:ext cx="731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Launched in 2012</a:t>
            </a:r>
          </a:p>
          <a:p>
            <a:endParaRPr lang="en-US" sz="4000" b="1" dirty="0">
              <a:solidFill>
                <a:srgbClr val="FFBB1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40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126 Hour Experience</a:t>
            </a:r>
          </a:p>
          <a:p>
            <a:endParaRPr lang="en-US" sz="4000" b="1" dirty="0">
              <a:solidFill>
                <a:srgbClr val="FFBB1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40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60 Students Involved To Date </a:t>
            </a:r>
            <a:endParaRPr lang="en-US" sz="4000" b="1" dirty="0">
              <a:solidFill>
                <a:srgbClr val="FFBB1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1E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00317"/>
            <a:ext cx="1545771" cy="20576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65771" cy="1447800"/>
          </a:xfrm>
          <a:prstGeom prst="rect">
            <a:avLst/>
          </a:prstGeom>
          <a:solidFill>
            <a:srgbClr val="FFBB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39179"/>
            <a:ext cx="9220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47362D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4000" b="1" dirty="0" smtClean="0">
                <a:solidFill>
                  <a:srgbClr val="3B0E0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IWU’s Business Internship </a:t>
            </a:r>
            <a:endParaRPr lang="en-US" sz="4000" b="1" dirty="0">
              <a:solidFill>
                <a:srgbClr val="3B0E07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828800"/>
            <a:ext cx="731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Do you anticipate being a </a:t>
            </a:r>
            <a:r>
              <a:rPr lang="en-US" sz="60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different</a:t>
            </a:r>
            <a:r>
              <a:rPr lang="en-US" sz="4000" b="1" i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kind of pastor than you might have been if you’d not had this experience?</a:t>
            </a:r>
            <a:endParaRPr lang="en-US" sz="4000" b="1" i="1" dirty="0">
              <a:solidFill>
                <a:srgbClr val="FFBB1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51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23549"/>
          </a:xfrm>
          <a:prstGeom prst="rect">
            <a:avLst/>
          </a:prstGeom>
          <a:solidFill>
            <a:srgbClr val="7A1E0F"/>
          </a:solidFill>
        </p:spPr>
        <p:txBody>
          <a:bodyPr wrap="square" rtlCol="0">
            <a:spAutoFit/>
          </a:bodyPr>
          <a:lstStyle/>
          <a:p>
            <a:endParaRPr lang="en-US" sz="16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Papyrus" pitchFamily="66" charset="0"/>
              </a:rPr>
              <a:t>  </a:t>
            </a:r>
            <a:r>
              <a:rPr lang="en-US" sz="4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G</a:t>
            </a:r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reg </a:t>
            </a:r>
            <a:r>
              <a:rPr lang="en-US" sz="4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Spillyards</a:t>
            </a:r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endParaRPr lang="en-US" sz="32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37" y="-1"/>
            <a:ext cx="1294764" cy="1723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7" y="1973204"/>
            <a:ext cx="6781800" cy="45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61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1E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5771" cy="1447800"/>
          </a:xfrm>
          <a:prstGeom prst="rect">
            <a:avLst/>
          </a:prstGeom>
          <a:solidFill>
            <a:srgbClr val="FFBB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39179"/>
            <a:ext cx="9220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47362D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4000" b="1" dirty="0" smtClean="0">
                <a:solidFill>
                  <a:srgbClr val="3B0E0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IWU School of Theology &amp; Ministry</a:t>
            </a:r>
            <a:endParaRPr lang="en-US" sz="4000" b="1" dirty="0">
              <a:solidFill>
                <a:srgbClr val="3B0E07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8153400" cy="3416320"/>
          </a:xfrm>
          <a:prstGeom prst="rect">
            <a:avLst/>
          </a:prstGeom>
          <a:solidFill>
            <a:srgbClr val="FFBB1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A1E0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“Everything I’d say in a sermon, I realized, was built for educated people, middle class and higher. Now I’ll preach to the working classes better.”</a:t>
            </a:r>
          </a:p>
          <a:p>
            <a:r>
              <a:rPr lang="en-US" sz="3600" b="1" dirty="0">
                <a:solidFill>
                  <a:srgbClr val="7A1E0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en-US" sz="3600" b="1" dirty="0" smtClean="0">
                <a:solidFill>
                  <a:srgbClr val="7A1E0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		</a:t>
            </a:r>
            <a:r>
              <a:rPr lang="en-US" sz="2000" b="1" dirty="0" smtClean="0">
                <a:solidFill>
                  <a:srgbClr val="7A1E0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-- </a:t>
            </a:r>
            <a:r>
              <a:rPr lang="en-US" sz="2000" b="1" dirty="0" smtClean="0">
                <a:solidFill>
                  <a:srgbClr val="7A1E0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Ethan</a:t>
            </a:r>
            <a:endParaRPr lang="en-US" sz="3600" b="1" dirty="0">
              <a:solidFill>
                <a:srgbClr val="7A1E0F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767660"/>
            <a:ext cx="1545771" cy="205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1E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5771" cy="1447800"/>
          </a:xfrm>
          <a:prstGeom prst="rect">
            <a:avLst/>
          </a:prstGeom>
          <a:solidFill>
            <a:srgbClr val="FFBB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39179"/>
            <a:ext cx="9220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47362D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4400" b="1" dirty="0" smtClean="0">
                <a:solidFill>
                  <a:srgbClr val="7A1E0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 Fruit of Partnerships</a:t>
            </a:r>
            <a:endParaRPr lang="en-US" sz="4000" b="1" dirty="0">
              <a:solidFill>
                <a:srgbClr val="7A1E0F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8153400" cy="2862322"/>
          </a:xfrm>
          <a:prstGeom prst="rect">
            <a:avLst/>
          </a:prstGeom>
          <a:solidFill>
            <a:srgbClr val="FFBB1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A1E0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 practical training and expanded vision that these future pastors are receiving is equipping them to lead churches that will place a high value on serving </a:t>
            </a:r>
            <a:r>
              <a:rPr lang="en-US" sz="3600" b="1" smtClean="0">
                <a:solidFill>
                  <a:srgbClr val="7A1E0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their community.</a:t>
            </a:r>
            <a:r>
              <a:rPr lang="en-US" sz="3600" b="1" dirty="0" smtClean="0">
                <a:solidFill>
                  <a:srgbClr val="7A1E0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		</a:t>
            </a:r>
            <a:endParaRPr lang="en-US" sz="3600" b="1" dirty="0">
              <a:solidFill>
                <a:srgbClr val="7A1E0F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767660"/>
            <a:ext cx="1545771" cy="205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415772"/>
          </a:xfrm>
          <a:prstGeom prst="rect">
            <a:avLst/>
          </a:prstGeom>
          <a:solidFill>
            <a:srgbClr val="7A1E0F"/>
          </a:solidFill>
        </p:spPr>
        <p:txBody>
          <a:bodyPr wrap="square" rtlCol="0">
            <a:spAutoFit/>
          </a:bodyPr>
          <a:lstStyle/>
          <a:p>
            <a:endParaRPr lang="en-US" sz="16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Papyrus" pitchFamily="66" charset="0"/>
              </a:rPr>
              <a:t>  </a:t>
            </a:r>
            <a:endParaRPr lang="en-US" sz="4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sz="32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37" y="-1"/>
            <a:ext cx="1294764" cy="14157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39"/>
            <a:ext cx="5334000" cy="6893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1989" y="1828800"/>
            <a:ext cx="2248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B0E0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Clayborn Temple,</a:t>
            </a:r>
          </a:p>
          <a:p>
            <a:r>
              <a:rPr lang="en-US" sz="3600" b="1" dirty="0" smtClean="0">
                <a:solidFill>
                  <a:srgbClr val="3B0E0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Memphis, TN</a:t>
            </a:r>
            <a:endParaRPr lang="en-US" sz="3600" b="1" dirty="0">
              <a:solidFill>
                <a:srgbClr val="3B0E07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9699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600438"/>
          </a:xfrm>
          <a:prstGeom prst="rect">
            <a:avLst/>
          </a:prstGeom>
          <a:solidFill>
            <a:srgbClr val="7A1E0F"/>
          </a:solidFill>
        </p:spPr>
        <p:txBody>
          <a:bodyPr wrap="square" rtlCol="0">
            <a:spAutoFit/>
          </a:bodyPr>
          <a:lstStyle/>
          <a:p>
            <a:endParaRPr lang="en-US" sz="1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endParaRPr lang="en-US" sz="1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endParaRPr lang="en-US" sz="1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37" y="-1"/>
            <a:ext cx="1294764" cy="16004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828800"/>
            <a:ext cx="7249537" cy="4544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887" y="200054"/>
            <a:ext cx="7696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1968 Memphis Sanitation Workers’ Strike</a:t>
            </a:r>
            <a:endParaRPr lang="en-US" sz="36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4979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600438"/>
          </a:xfrm>
          <a:prstGeom prst="rect">
            <a:avLst/>
          </a:prstGeom>
          <a:solidFill>
            <a:srgbClr val="7A1E0F"/>
          </a:solidFill>
        </p:spPr>
        <p:txBody>
          <a:bodyPr wrap="square" rtlCol="0">
            <a:spAutoFit/>
          </a:bodyPr>
          <a:lstStyle/>
          <a:p>
            <a:endParaRPr lang="en-US" sz="1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endParaRPr lang="en-US" sz="1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endParaRPr lang="en-US" sz="1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37" y="-1"/>
            <a:ext cx="1294764" cy="1600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887" y="200054"/>
            <a:ext cx="7696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Clayborn Temple Restoration</a:t>
            </a:r>
            <a:endParaRPr lang="en-US" sz="36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9160"/>
            <a:ext cx="1752600" cy="2695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26975"/>
            <a:ext cx="4763165" cy="5849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" y="1752600"/>
            <a:ext cx="4334487" cy="219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33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23549"/>
          </a:xfrm>
          <a:prstGeom prst="rect">
            <a:avLst/>
          </a:prstGeom>
          <a:solidFill>
            <a:srgbClr val="7A1E0F"/>
          </a:solidFill>
        </p:spPr>
        <p:txBody>
          <a:bodyPr wrap="square" rtlCol="0">
            <a:spAutoFit/>
          </a:bodyPr>
          <a:lstStyle/>
          <a:p>
            <a:endParaRPr lang="en-US" sz="16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Papyrus" pitchFamily="66" charset="0"/>
              </a:rPr>
              <a:t>  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Asbury Theological Seminary </a:t>
            </a:r>
            <a:endParaRPr lang="en-US" sz="4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sz="32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37" y="-1"/>
            <a:ext cx="1294764" cy="1723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1901007"/>
            <a:ext cx="4158343" cy="241490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23" y="4315910"/>
            <a:ext cx="6834251" cy="237933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4979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23549"/>
          </a:xfrm>
          <a:prstGeom prst="rect">
            <a:avLst/>
          </a:prstGeom>
          <a:solidFill>
            <a:srgbClr val="7A1E0F"/>
          </a:solidFill>
        </p:spPr>
        <p:txBody>
          <a:bodyPr wrap="square" rtlCol="0">
            <a:spAutoFit/>
          </a:bodyPr>
          <a:lstStyle/>
          <a:p>
            <a:endParaRPr lang="en-US" sz="16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Papyrus" pitchFamily="66" charset="0"/>
              </a:rPr>
              <a:t>  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Asbury Theological Seminary </a:t>
            </a:r>
            <a:endParaRPr lang="en-US" sz="4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sz="32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37" y="-1"/>
            <a:ext cx="1294764" cy="1723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9" y="2030359"/>
            <a:ext cx="3926291" cy="4446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2514600"/>
            <a:ext cx="4210638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46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23549"/>
          </a:xfrm>
          <a:prstGeom prst="rect">
            <a:avLst/>
          </a:prstGeom>
          <a:solidFill>
            <a:srgbClr val="7A1E0F"/>
          </a:solidFill>
        </p:spPr>
        <p:txBody>
          <a:bodyPr wrap="square" rtlCol="0">
            <a:spAutoFit/>
          </a:bodyPr>
          <a:lstStyle/>
          <a:p>
            <a:endParaRPr lang="en-US" sz="16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Papyrus" pitchFamily="66" charset="0"/>
              </a:rPr>
              <a:t>  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Asbury Theological Seminary </a:t>
            </a:r>
            <a:endParaRPr lang="en-US" sz="4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sz="32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  <a:p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  <a:latin typeface="Papyru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37" y="-1"/>
            <a:ext cx="1294764" cy="1723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15" y="2057400"/>
            <a:ext cx="5476570" cy="24604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953000"/>
            <a:ext cx="6553200" cy="1384995"/>
          </a:xfrm>
          <a:prstGeom prst="rect">
            <a:avLst/>
          </a:prstGeom>
          <a:solidFill>
            <a:srgbClr val="7A1E0F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“Bringing revival and transformation to our community through the grace and love of Jesus Christ”</a:t>
            </a:r>
            <a:endParaRPr lang="en-US" sz="28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164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1E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00317"/>
            <a:ext cx="1545771" cy="20576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65771" cy="1447800"/>
          </a:xfrm>
          <a:prstGeom prst="rect">
            <a:avLst/>
          </a:prstGeom>
          <a:solidFill>
            <a:srgbClr val="FFBB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39179"/>
            <a:ext cx="9220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47362D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</a:t>
            </a:r>
            <a:r>
              <a:rPr lang="en-US" sz="4400" b="1" dirty="0" smtClean="0">
                <a:solidFill>
                  <a:srgbClr val="3B0E07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 National Fellows Initiative</a:t>
            </a:r>
            <a:endParaRPr lang="en-US" sz="4400" b="1" dirty="0">
              <a:solidFill>
                <a:srgbClr val="3B0E07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990" y="1676400"/>
            <a:ext cx="82897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/>
              <a:buChar char="Ø"/>
            </a:pPr>
            <a:r>
              <a:rPr lang="en-US" sz="32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Launched 1995</a:t>
            </a:r>
          </a:p>
          <a:p>
            <a:endParaRPr lang="en-US" sz="3200" b="1" dirty="0" smtClean="0">
              <a:solidFill>
                <a:srgbClr val="FFBB1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32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  <a:sym typeface="Wingdings"/>
              </a:rPr>
              <a:t> </a:t>
            </a:r>
            <a:r>
              <a:rPr lang="en-US" sz="3200" b="1" dirty="0" smtClean="0">
                <a:solidFill>
                  <a:srgbClr val="FFBB1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21 Sites at Local Churches nationally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92730"/>
            <a:ext cx="4678549" cy="181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21005</TotalTime>
  <Words>294</Words>
  <Application>Microsoft Office PowerPoint</Application>
  <PresentationFormat>On-screen Show (4:3)</PresentationFormat>
  <Paragraphs>87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 and For Community: Helpful Models in Theological Schools  Dr. Amy L. Sherman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Becca Saunders</dc:creator>
  <cp:lastModifiedBy>Amy Sherman</cp:lastModifiedBy>
  <cp:revision>345</cp:revision>
  <dcterms:created xsi:type="dcterms:W3CDTF">2009-05-11T14:37:27Z</dcterms:created>
  <dcterms:modified xsi:type="dcterms:W3CDTF">2016-01-08T14:12:42Z</dcterms:modified>
</cp:coreProperties>
</file>